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51" r:id="rId1"/>
  </p:sldMasterIdLst>
  <p:notesMasterIdLst>
    <p:notesMasterId r:id="rId17"/>
  </p:notesMasterIdLst>
  <p:sldIdLst>
    <p:sldId id="264" r:id="rId2"/>
    <p:sldId id="269" r:id="rId3"/>
    <p:sldId id="286" r:id="rId4"/>
    <p:sldId id="268" r:id="rId5"/>
    <p:sldId id="270" r:id="rId6"/>
    <p:sldId id="266" r:id="rId7"/>
    <p:sldId id="279" r:id="rId8"/>
    <p:sldId id="285" r:id="rId9"/>
    <p:sldId id="281" r:id="rId10"/>
    <p:sldId id="282" r:id="rId11"/>
    <p:sldId id="283" r:id="rId12"/>
    <p:sldId id="284" r:id="rId13"/>
    <p:sldId id="261" r:id="rId14"/>
    <p:sldId id="262" r:id="rId15"/>
    <p:sldId id="258"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inimized">
    <p:restoredLeft sz="18339" autoAdjust="0"/>
    <p:restoredTop sz="23860" autoAdjust="0"/>
  </p:normalViewPr>
  <p:slideViewPr>
    <p:cSldViewPr snapToGrid="0" snapToObjects="1">
      <p:cViewPr varScale="1">
        <p:scale>
          <a:sx n="18" d="100"/>
          <a:sy n="18" d="100"/>
        </p:scale>
        <p:origin x="2408" y="1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A0BB3E-F0CA-4204-9A1B-C5AD6D269A77}" type="datetimeFigureOut">
              <a:rPr lang="en-US" smtClean="0"/>
              <a:t>7/16/2015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B578FC-9B64-4FE5-BCED-FB69C719FB75}" type="slidenum">
              <a:rPr lang="en-US" smtClean="0"/>
              <a:t>‹#›</a:t>
            </a:fld>
            <a:endParaRPr lang="en-US"/>
          </a:p>
        </p:txBody>
      </p:sp>
    </p:spTree>
    <p:extLst>
      <p:ext uri="{BB962C8B-B14F-4D97-AF65-F5344CB8AC3E}">
        <p14:creationId xmlns:p14="http://schemas.microsoft.com/office/powerpoint/2010/main" val="32235541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a:t>
            </a:r>
            <a:r>
              <a:rPr lang="en-US" baseline="0" dirty="0" smtClean="0"/>
              <a:t> my name is Cait Ryan. </a:t>
            </a:r>
            <a:r>
              <a:rPr lang="en-US" baseline="0" dirty="0" smtClean="0"/>
              <a:t>I’m </a:t>
            </a:r>
            <a:r>
              <a:rPr lang="en-US" baseline="0" dirty="0" smtClean="0"/>
              <a:t>a design researcher at TechSmith Corporation, </a:t>
            </a:r>
            <a:r>
              <a:rPr lang="en-US" baseline="0" dirty="0" smtClean="0"/>
              <a:t>a </a:t>
            </a:r>
            <a:r>
              <a:rPr lang="en-US" baseline="0" dirty="0" smtClean="0"/>
              <a:t>software company best known for creating tools such as </a:t>
            </a:r>
            <a:r>
              <a:rPr lang="en-US" baseline="0" dirty="0" err="1" smtClean="0"/>
              <a:t>Snagit</a:t>
            </a:r>
            <a:r>
              <a:rPr lang="en-US" baseline="0" dirty="0" smtClean="0"/>
              <a:t>, Camtasia, and </a:t>
            </a:r>
            <a:r>
              <a:rPr lang="en-US" baseline="0" dirty="0" err="1" smtClean="0"/>
              <a:t>Morae</a:t>
            </a:r>
            <a:r>
              <a:rPr lang="en-US" baseline="0" dirty="0" smtClean="0"/>
              <a:t>. </a:t>
            </a:r>
          </a:p>
          <a:p>
            <a:endParaRPr lang="en-US" baseline="0" dirty="0" smtClean="0"/>
          </a:p>
          <a:p>
            <a:r>
              <a:rPr lang="en-US" baseline="0" dirty="0" smtClean="0"/>
              <a:t>I’m also a recent graduate from MSU’s Masters program in Digital Rhetoric and Professional Writing.</a:t>
            </a:r>
            <a:endParaRPr lang="en-US" dirty="0"/>
          </a:p>
        </p:txBody>
      </p:sp>
      <p:sp>
        <p:nvSpPr>
          <p:cNvPr id="4" name="Slide Number Placeholder 3"/>
          <p:cNvSpPr>
            <a:spLocks noGrp="1"/>
          </p:cNvSpPr>
          <p:nvPr>
            <p:ph type="sldNum" sz="quarter" idx="10"/>
          </p:nvPr>
        </p:nvSpPr>
        <p:spPr/>
        <p:txBody>
          <a:bodyPr/>
          <a:lstStyle/>
          <a:p>
            <a:fld id="{D4B578FC-9B64-4FE5-BCED-FB69C719FB75}" type="slidenum">
              <a:rPr lang="en-US" smtClean="0"/>
              <a:t>1</a:t>
            </a:fld>
            <a:endParaRPr lang="en-US"/>
          </a:p>
        </p:txBody>
      </p:sp>
    </p:spTree>
    <p:extLst>
      <p:ext uri="{BB962C8B-B14F-4D97-AF65-F5344CB8AC3E}">
        <p14:creationId xmlns:p14="http://schemas.microsoft.com/office/powerpoint/2010/main" val="28989175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ja-JP" sz="1200" kern="1200" dirty="0" smtClean="0">
                <a:solidFill>
                  <a:schemeClr val="tx1"/>
                </a:solidFill>
                <a:effectLst/>
                <a:latin typeface="+mn-lt"/>
                <a:ea typeface="+mn-ea"/>
                <a:cs typeface="+mn-cs"/>
              </a:rPr>
              <a:t>The next industry method for participant centered research we</a:t>
            </a:r>
            <a:r>
              <a:rPr lang="en-US" altLang="ja-JP" sz="1200" kern="1200" baseline="0" dirty="0" smtClean="0">
                <a:solidFill>
                  <a:schemeClr val="tx1"/>
                </a:solidFill>
                <a:effectLst/>
                <a:latin typeface="+mn-lt"/>
                <a:ea typeface="+mn-ea"/>
                <a:cs typeface="+mn-cs"/>
              </a:rPr>
              <a:t> looked at is the </a:t>
            </a:r>
            <a:r>
              <a:rPr lang="en-US" altLang="ja-JP" sz="1200" kern="1200" dirty="0" smtClean="0">
                <a:solidFill>
                  <a:schemeClr val="tx1"/>
                </a:solidFill>
                <a:effectLst/>
                <a:latin typeface="+mn-lt"/>
                <a:ea typeface="+mn-ea"/>
                <a:cs typeface="+mn-cs"/>
              </a:rPr>
              <a:t>NIHITO</a:t>
            </a:r>
            <a:r>
              <a:rPr lang="en-US" altLang="ja-JP" sz="1200" kern="1200" baseline="30000" dirty="0" smtClean="0">
                <a:solidFill>
                  <a:schemeClr val="tx1"/>
                </a:solidFill>
                <a:effectLst/>
                <a:latin typeface="+mn-lt"/>
                <a:ea typeface="+mn-ea"/>
                <a:cs typeface="+mn-cs"/>
              </a:rPr>
              <a:t>®</a:t>
            </a:r>
            <a:r>
              <a:rPr lang="en-US" altLang="ja-JP" sz="1200" kern="1200" dirty="0" smtClean="0">
                <a:solidFill>
                  <a:schemeClr val="tx1"/>
                </a:solidFill>
                <a:effectLst/>
                <a:latin typeface="+mn-lt"/>
                <a:ea typeface="+mn-ea"/>
                <a:cs typeface="+mn-cs"/>
              </a:rPr>
              <a:t> </a:t>
            </a:r>
            <a:r>
              <a:rPr lang="en-US" altLang="ja-JP" sz="1200" kern="1200" dirty="0" smtClean="0">
                <a:solidFill>
                  <a:schemeClr val="tx1"/>
                </a:solidFill>
                <a:effectLst/>
                <a:latin typeface="+mn-lt"/>
                <a:ea typeface="+mn-ea"/>
                <a:cs typeface="+mn-cs"/>
              </a:rPr>
              <a:t>visit</a:t>
            </a:r>
            <a:r>
              <a:rPr lang="en-US" altLang="ja-JP" sz="1200" kern="1200" baseline="0" dirty="0" smtClean="0">
                <a:solidFill>
                  <a:schemeClr val="tx1"/>
                </a:solidFill>
                <a:effectLst/>
                <a:latin typeface="+mn-lt"/>
                <a:ea typeface="+mn-ea"/>
                <a:cs typeface="+mn-cs"/>
              </a:rPr>
              <a:t> w</a:t>
            </a:r>
            <a:r>
              <a:rPr lang="en-US" altLang="ja-JP" sz="1200" kern="1200" dirty="0" smtClean="0">
                <a:solidFill>
                  <a:schemeClr val="tx1"/>
                </a:solidFill>
                <a:effectLst/>
                <a:latin typeface="+mn-lt"/>
                <a:ea typeface="+mn-ea"/>
                <a:cs typeface="+mn-cs"/>
              </a:rPr>
              <a:t>hich </a:t>
            </a:r>
            <a:r>
              <a:rPr lang="en-US" altLang="ja-JP" sz="1200" kern="1200" dirty="0" smtClean="0">
                <a:solidFill>
                  <a:schemeClr val="tx1"/>
                </a:solidFill>
                <a:effectLst/>
                <a:latin typeface="+mn-lt"/>
                <a:ea typeface="+mn-ea"/>
                <a:cs typeface="+mn-cs"/>
              </a:rPr>
              <a:t>comes from the Pragmatic Marketing framework. </a:t>
            </a:r>
          </a:p>
          <a:p>
            <a:endParaRPr lang="en-US" altLang="ja-JP" sz="1200" kern="1200" dirty="0" smtClean="0">
              <a:solidFill>
                <a:schemeClr val="tx1"/>
              </a:solidFill>
              <a:effectLst/>
              <a:latin typeface="+mn-lt"/>
              <a:ea typeface="+mn-ea"/>
              <a:cs typeface="+mn-cs"/>
            </a:endParaRPr>
          </a:p>
          <a:p>
            <a:r>
              <a:rPr lang="en-US" altLang="ja-JP" sz="1200" kern="1200" dirty="0" smtClean="0">
                <a:solidFill>
                  <a:schemeClr val="tx1"/>
                </a:solidFill>
                <a:effectLst/>
                <a:latin typeface="+mn-lt"/>
                <a:ea typeface="+mn-ea"/>
                <a:cs typeface="+mn-cs"/>
              </a:rPr>
              <a:t>These NIHITO visits, which translates to “Northing Important Happens in the Office” </a:t>
            </a:r>
            <a:r>
              <a:rPr lang="en-US" altLang="ja-JP" sz="1200" kern="1200" baseline="0" dirty="0" smtClean="0">
                <a:solidFill>
                  <a:schemeClr val="tx1"/>
                </a:solidFill>
                <a:effectLst/>
                <a:latin typeface="+mn-lt"/>
                <a:ea typeface="+mn-ea"/>
                <a:cs typeface="+mn-cs"/>
              </a:rPr>
              <a:t> </a:t>
            </a:r>
            <a:r>
              <a:rPr lang="en-US" altLang="ja-JP" sz="1200" kern="1200" dirty="0" smtClean="0">
                <a:solidFill>
                  <a:schemeClr val="tx1"/>
                </a:solidFill>
                <a:effectLst/>
                <a:latin typeface="+mn-lt"/>
                <a:ea typeface="+mn-ea"/>
                <a:cs typeface="+mn-cs"/>
              </a:rPr>
              <a:t>are </a:t>
            </a:r>
            <a:r>
              <a:rPr lang="en-US" altLang="ja-JP" sz="1200" kern="1200" dirty="0" smtClean="0">
                <a:solidFill>
                  <a:schemeClr val="tx1"/>
                </a:solidFill>
                <a:effectLst/>
                <a:latin typeface="+mn-lt"/>
                <a:ea typeface="+mn-ea"/>
                <a:cs typeface="+mn-cs"/>
              </a:rPr>
              <a:t>intended to be in-person visits with customers</a:t>
            </a:r>
            <a:r>
              <a:rPr lang="en-US" altLang="ja-JP" sz="1200" kern="1200" baseline="0" dirty="0" smtClean="0">
                <a:solidFill>
                  <a:schemeClr val="tx1"/>
                </a:solidFill>
                <a:effectLst/>
                <a:latin typeface="+mn-lt"/>
                <a:ea typeface="+mn-ea"/>
                <a:cs typeface="+mn-cs"/>
              </a:rPr>
              <a:t> </a:t>
            </a:r>
            <a:r>
              <a:rPr lang="en-US" altLang="ja-JP" sz="1200" kern="1200" dirty="0" smtClean="0">
                <a:solidFill>
                  <a:schemeClr val="tx1"/>
                </a:solidFill>
                <a:effectLst/>
                <a:latin typeface="+mn-lt"/>
                <a:ea typeface="+mn-ea"/>
                <a:cs typeface="+mn-cs"/>
              </a:rPr>
              <a:t>and potential customers </a:t>
            </a:r>
            <a:r>
              <a:rPr lang="en-US" altLang="ja-JP" sz="1200" kern="1200" dirty="0" smtClean="0">
                <a:solidFill>
                  <a:schemeClr val="tx1"/>
                </a:solidFill>
                <a:effectLst/>
                <a:latin typeface="+mn-lt"/>
                <a:ea typeface="+mn-ea"/>
                <a:cs typeface="+mn-cs"/>
              </a:rPr>
              <a:t>which</a:t>
            </a:r>
            <a:r>
              <a:rPr lang="en-US" altLang="ja-JP" sz="1200" kern="1200" baseline="0" dirty="0" smtClean="0">
                <a:solidFill>
                  <a:schemeClr val="tx1"/>
                </a:solidFill>
                <a:effectLst/>
                <a:latin typeface="+mn-lt"/>
                <a:ea typeface="+mn-ea"/>
                <a:cs typeface="+mn-cs"/>
              </a:rPr>
              <a:t> </a:t>
            </a:r>
            <a:r>
              <a:rPr lang="en-US" altLang="ja-JP" sz="1200" kern="1200" dirty="0" smtClean="0">
                <a:solidFill>
                  <a:schemeClr val="tx1"/>
                </a:solidFill>
                <a:effectLst/>
                <a:latin typeface="+mn-lt"/>
                <a:ea typeface="+mn-ea"/>
                <a:cs typeface="+mn-cs"/>
              </a:rPr>
              <a:t>enable product teams to uncover and validate market problems. </a:t>
            </a:r>
          </a:p>
          <a:p>
            <a:endParaRPr lang="en-US" altLang="ja-JP" sz="1200" kern="1200" dirty="0" smtClean="0">
              <a:solidFill>
                <a:schemeClr val="tx1"/>
              </a:solidFill>
              <a:effectLst/>
              <a:latin typeface="+mn-lt"/>
              <a:ea typeface="+mn-ea"/>
              <a:cs typeface="+mn-cs"/>
            </a:endParaRPr>
          </a:p>
          <a:p>
            <a:r>
              <a:rPr lang="en-US" altLang="ja-JP" sz="1200" kern="1200" dirty="0" smtClean="0">
                <a:solidFill>
                  <a:schemeClr val="tx1"/>
                </a:solidFill>
                <a:effectLst/>
                <a:latin typeface="+mn-lt"/>
                <a:ea typeface="+mn-ea"/>
                <a:cs typeface="+mn-cs"/>
              </a:rPr>
              <a:t>One example</a:t>
            </a:r>
            <a:r>
              <a:rPr lang="en-US" altLang="ja-JP" sz="1200" kern="1200" baseline="0" dirty="0" smtClean="0">
                <a:solidFill>
                  <a:schemeClr val="tx1"/>
                </a:solidFill>
                <a:effectLst/>
                <a:latin typeface="+mn-lt"/>
                <a:ea typeface="+mn-ea"/>
                <a:cs typeface="+mn-cs"/>
              </a:rPr>
              <a:t> they use is </a:t>
            </a:r>
            <a:r>
              <a:rPr lang="en-US" altLang="ja-JP" sz="1200" kern="1200" dirty="0" smtClean="0">
                <a:solidFill>
                  <a:schemeClr val="tx1"/>
                </a:solidFill>
                <a:effectLst/>
                <a:latin typeface="+mn-lt"/>
                <a:ea typeface="+mn-ea"/>
                <a:cs typeface="+mn-cs"/>
              </a:rPr>
              <a:t>that of a television manufacturer trying to improve their offerings. </a:t>
            </a:r>
          </a:p>
          <a:p>
            <a:endParaRPr lang="en-US" altLang="ja-JP" sz="1200" kern="1200" dirty="0" smtClean="0">
              <a:solidFill>
                <a:schemeClr val="tx1"/>
              </a:solidFill>
              <a:effectLst/>
              <a:latin typeface="+mn-lt"/>
              <a:ea typeface="+mn-ea"/>
              <a:cs typeface="+mn-cs"/>
            </a:endParaRPr>
          </a:p>
          <a:p>
            <a:r>
              <a:rPr lang="en-US" altLang="ja-JP" sz="1200" kern="1200" dirty="0" smtClean="0">
                <a:solidFill>
                  <a:schemeClr val="tx1"/>
                </a:solidFill>
                <a:effectLst/>
                <a:latin typeface="+mn-lt"/>
                <a:ea typeface="+mn-ea"/>
                <a:cs typeface="+mn-cs"/>
              </a:rPr>
              <a:t>While visiting numerous customers in their homes, </a:t>
            </a:r>
            <a:r>
              <a:rPr lang="en-US" altLang="ja-JP" sz="1200" kern="1200" dirty="0" smtClean="0">
                <a:solidFill>
                  <a:schemeClr val="tx1"/>
                </a:solidFill>
                <a:effectLst/>
                <a:latin typeface="+mn-lt"/>
                <a:ea typeface="+mn-ea"/>
                <a:cs typeface="+mn-cs"/>
              </a:rPr>
              <a:t>they </a:t>
            </a:r>
            <a:r>
              <a:rPr lang="en-US" altLang="ja-JP" sz="1200" kern="1200" dirty="0" smtClean="0">
                <a:solidFill>
                  <a:schemeClr val="tx1"/>
                </a:solidFill>
                <a:effectLst/>
                <a:latin typeface="+mn-lt"/>
                <a:ea typeface="+mn-ea"/>
                <a:cs typeface="+mn-cs"/>
              </a:rPr>
              <a:t>were able to see that these customers were constantly losing their remote controls. </a:t>
            </a:r>
          </a:p>
          <a:p>
            <a:endParaRPr lang="en-US" altLang="ja-JP" sz="1200" kern="1200" dirty="0" smtClean="0">
              <a:solidFill>
                <a:schemeClr val="tx1"/>
              </a:solidFill>
              <a:effectLst/>
              <a:latin typeface="+mn-lt"/>
              <a:ea typeface="+mn-ea"/>
              <a:cs typeface="+mn-cs"/>
            </a:endParaRPr>
          </a:p>
          <a:p>
            <a:r>
              <a:rPr lang="en-US" altLang="ja-JP" sz="1200" kern="1200" dirty="0" smtClean="0">
                <a:solidFill>
                  <a:schemeClr val="tx1"/>
                </a:solidFill>
                <a:effectLst/>
                <a:latin typeface="+mn-lt"/>
                <a:ea typeface="+mn-ea"/>
                <a:cs typeface="+mn-cs"/>
              </a:rPr>
              <a:t>By identifying this as a key problem, they were then able to identify ways to help customers keep track of their remotes.</a:t>
            </a:r>
            <a:r>
              <a:rPr lang="en-US" altLang="ja-JP" dirty="0" smtClean="0">
                <a:effectLst/>
              </a:rPr>
              <a:t> </a:t>
            </a:r>
            <a:endParaRPr lang="en-US" dirty="0"/>
          </a:p>
        </p:txBody>
      </p:sp>
      <p:sp>
        <p:nvSpPr>
          <p:cNvPr id="4" name="Slide Number Placeholder 3"/>
          <p:cNvSpPr>
            <a:spLocks noGrp="1"/>
          </p:cNvSpPr>
          <p:nvPr>
            <p:ph type="sldNum" sz="quarter" idx="10"/>
          </p:nvPr>
        </p:nvSpPr>
        <p:spPr/>
        <p:txBody>
          <a:bodyPr/>
          <a:lstStyle/>
          <a:p>
            <a:fld id="{D4B578FC-9B64-4FE5-BCED-FB69C719FB75}" type="slidenum">
              <a:rPr lang="en-US" smtClean="0"/>
              <a:t>10</a:t>
            </a:fld>
            <a:endParaRPr lang="en-US"/>
          </a:p>
        </p:txBody>
      </p:sp>
    </p:spTree>
    <p:extLst>
      <p:ext uri="{BB962C8B-B14F-4D97-AF65-F5344CB8AC3E}">
        <p14:creationId xmlns:p14="http://schemas.microsoft.com/office/powerpoint/2010/main" val="40471360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other industry example we’ll talk about is the Jobs to Be Done interview, which comes originally from Anthony </a:t>
            </a:r>
            <a:r>
              <a:rPr lang="en-US" sz="1200" kern="1200" dirty="0" err="1" smtClean="0">
                <a:solidFill>
                  <a:schemeClr val="tx1"/>
                </a:solidFill>
                <a:effectLst/>
                <a:latin typeface="+mn-lt"/>
                <a:ea typeface="+mn-ea"/>
                <a:cs typeface="+mn-cs"/>
              </a:rPr>
              <a:t>Ulwick’s</a:t>
            </a:r>
            <a:r>
              <a:rPr lang="en-US" sz="1200" kern="1200" dirty="0" smtClean="0">
                <a:solidFill>
                  <a:schemeClr val="tx1"/>
                </a:solidFill>
                <a:effectLst/>
                <a:latin typeface="+mn-lt"/>
                <a:ea typeface="+mn-ea"/>
                <a:cs typeface="+mn-cs"/>
              </a:rPr>
              <a:t> concept of outcome-driven innovation in </a:t>
            </a:r>
            <a:r>
              <a:rPr lang="en-US" sz="1200" i="1" kern="1200" dirty="0" smtClean="0">
                <a:solidFill>
                  <a:schemeClr val="tx1"/>
                </a:solidFill>
                <a:effectLst/>
                <a:latin typeface="+mn-lt"/>
                <a:ea typeface="+mn-ea"/>
                <a:cs typeface="+mn-cs"/>
              </a:rPr>
              <a:t>What Customers Want</a:t>
            </a:r>
            <a:r>
              <a:rPr lang="en-US" sz="1200" kern="1200" dirty="0" smtClean="0">
                <a:solidFill>
                  <a:schemeClr val="tx1"/>
                </a:solidFill>
                <a:effectLst/>
                <a:latin typeface="+mn-lt"/>
                <a:ea typeface="+mn-ea"/>
                <a:cs typeface="+mn-cs"/>
              </a:rPr>
              <a:t> [35].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most well known example of this type of interview is the example of milkshakes at a popular fast food chain provided by Clayton Christensen in </a:t>
            </a:r>
            <a:r>
              <a:rPr lang="en-US" sz="1200" i="1" kern="1200" dirty="0" smtClean="0">
                <a:solidFill>
                  <a:schemeClr val="tx1"/>
                </a:solidFill>
                <a:effectLst/>
                <a:latin typeface="+mn-lt"/>
                <a:ea typeface="+mn-ea"/>
                <a:cs typeface="+mn-cs"/>
              </a:rPr>
              <a:t>The Innovators Solution</a:t>
            </a:r>
            <a:r>
              <a:rPr lang="en-US" sz="1200" kern="1200" dirty="0" smtClean="0">
                <a:solidFill>
                  <a:schemeClr val="tx1"/>
                </a:solidFill>
                <a:effectLst/>
                <a:latin typeface="+mn-lt"/>
                <a:ea typeface="+mn-ea"/>
                <a:cs typeface="+mn-cs"/>
              </a:rPr>
              <a:t> [4].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chain was trying to improve their milkshakes to</a:t>
            </a:r>
            <a:r>
              <a:rPr lang="en-US" sz="1200" kern="1200" baseline="0" dirty="0" smtClean="0">
                <a:solidFill>
                  <a:schemeClr val="tx1"/>
                </a:solidFill>
                <a:effectLst/>
                <a:latin typeface="+mn-lt"/>
                <a:ea typeface="+mn-ea"/>
                <a:cs typeface="+mn-cs"/>
              </a:rPr>
              <a:t> increase </a:t>
            </a:r>
            <a:r>
              <a:rPr lang="en-US" sz="1200" kern="1200" baseline="0" dirty="0" smtClean="0">
                <a:solidFill>
                  <a:schemeClr val="tx1"/>
                </a:solidFill>
                <a:effectLst/>
                <a:latin typeface="+mn-lt"/>
                <a:ea typeface="+mn-ea"/>
                <a:cs typeface="+mn-cs"/>
              </a:rPr>
              <a:t>sales.</a:t>
            </a:r>
            <a:endParaRPr lang="en-US" sz="1200" kern="1200" baseline="0" dirty="0" smtClean="0">
              <a:solidFill>
                <a:schemeClr val="tx1"/>
              </a:solidFill>
              <a:effectLst/>
              <a:latin typeface="+mn-lt"/>
              <a:ea typeface="+mn-ea"/>
              <a:cs typeface="+mn-cs"/>
            </a:endParaRPr>
          </a:p>
          <a:p>
            <a:endParaRPr lang="en-US" sz="1200" kern="1200" baseline="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Researchers began by observing customers throughout the course of the day to find patterns in milkshake purchases.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One of these observed patterns was that commuters frequently purchased shakes in the morning</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on their way to work.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These observations shifted into interviews with the goal of learning why these purchases were being made.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researchers discovered that milkshakes were being purchased because the commuters</a:t>
            </a:r>
            <a:r>
              <a:rPr lang="en-US" sz="1200" kern="1200" baseline="0" dirty="0" smtClean="0">
                <a:solidFill>
                  <a:schemeClr val="tx1"/>
                </a:solidFill>
                <a:effectLst/>
                <a:latin typeface="+mn-lt"/>
                <a:ea typeface="+mn-ea"/>
                <a:cs typeface="+mn-cs"/>
              </a:rPr>
              <a:t> needed something to eat before work so they wouldn’t crash by lunchtime</a:t>
            </a:r>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Their</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reasoning for choosing</a:t>
            </a:r>
            <a:r>
              <a:rPr lang="en-US" sz="1200" kern="1200" baseline="0" dirty="0" smtClean="0">
                <a:solidFill>
                  <a:schemeClr val="tx1"/>
                </a:solidFill>
                <a:effectLst/>
                <a:latin typeface="+mn-lt"/>
                <a:ea typeface="+mn-ea"/>
                <a:cs typeface="+mn-cs"/>
              </a:rPr>
              <a:t> the milkshake was </a:t>
            </a:r>
            <a:r>
              <a:rPr lang="en-US" sz="1200" kern="1200" dirty="0" smtClean="0">
                <a:solidFill>
                  <a:schemeClr val="tx1"/>
                </a:solidFill>
                <a:effectLst/>
                <a:latin typeface="+mn-lt"/>
                <a:ea typeface="+mn-ea"/>
                <a:cs typeface="+mn-cs"/>
              </a:rPr>
              <a:t>that the milkshake would take some time to eat, make the commute less boring, and be mess-free because it could be consumed from a cup with one hand.</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4B578FC-9B64-4FE5-BCED-FB69C719FB75}" type="slidenum">
              <a:rPr lang="en-US" smtClean="0"/>
              <a:t>11</a:t>
            </a:fld>
            <a:endParaRPr lang="en-US"/>
          </a:p>
        </p:txBody>
      </p:sp>
    </p:spTree>
    <p:extLst>
      <p:ext uri="{BB962C8B-B14F-4D97-AF65-F5344CB8AC3E}">
        <p14:creationId xmlns:p14="http://schemas.microsoft.com/office/powerpoint/2010/main" val="13458762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There are a number of</a:t>
            </a:r>
            <a:r>
              <a:rPr lang="en-US" sz="1200" kern="1200" baseline="0" dirty="0" smtClean="0">
                <a:solidFill>
                  <a:schemeClr val="tx1"/>
                </a:solidFill>
                <a:effectLst/>
                <a:latin typeface="+mn-lt"/>
                <a:ea typeface="+mn-ea"/>
                <a:cs typeface="+mn-cs"/>
              </a:rPr>
              <a:t> other methods that, like the two we’ve mentioned here </a:t>
            </a:r>
            <a:r>
              <a:rPr lang="en-US" sz="1200" kern="1200" dirty="0" smtClean="0">
                <a:solidFill>
                  <a:schemeClr val="tx1"/>
                </a:solidFill>
                <a:effectLst/>
                <a:latin typeface="+mn-lt"/>
                <a:ea typeface="+mn-ea"/>
                <a:cs typeface="+mn-cs"/>
              </a:rPr>
              <a:t>rely primarily on observed behavior and inquiry to understand human behavior.</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other words, these methods constitute what UX practitioners would consider contextual inquiry.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However, there is a sense that the practitioners of these activities consider them to be unique and separate from the concepts of participant-centered research. </a:t>
            </a:r>
          </a:p>
        </p:txBody>
      </p:sp>
      <p:sp>
        <p:nvSpPr>
          <p:cNvPr id="4" name="Slide Number Placeholder 3"/>
          <p:cNvSpPr>
            <a:spLocks noGrp="1"/>
          </p:cNvSpPr>
          <p:nvPr>
            <p:ph type="sldNum" sz="quarter" idx="10"/>
          </p:nvPr>
        </p:nvSpPr>
        <p:spPr/>
        <p:txBody>
          <a:bodyPr/>
          <a:lstStyle/>
          <a:p>
            <a:fld id="{D4B578FC-9B64-4FE5-BCED-FB69C719FB75}" type="slidenum">
              <a:rPr lang="en-US" smtClean="0"/>
              <a:t>12</a:t>
            </a:fld>
            <a:endParaRPr lang="en-US"/>
          </a:p>
        </p:txBody>
      </p:sp>
    </p:spTree>
    <p:extLst>
      <p:ext uri="{BB962C8B-B14F-4D97-AF65-F5344CB8AC3E}">
        <p14:creationId xmlns:p14="http://schemas.microsoft.com/office/powerpoint/2010/main" val="28566470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200" kern="1200" dirty="0" smtClean="0">
                <a:solidFill>
                  <a:schemeClr val="tx1"/>
                </a:solidFill>
                <a:effectLst/>
                <a:latin typeface="+mn-lt"/>
                <a:ea typeface="+mn-ea"/>
                <a:cs typeface="+mn-cs"/>
              </a:rPr>
              <a:t>The desire to integrate participant-based research as a core business practice is a positive step in the right direction.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However, these</a:t>
            </a:r>
            <a:r>
              <a:rPr lang="en-US" sz="1200" kern="1200" baseline="0" dirty="0" smtClean="0">
                <a:solidFill>
                  <a:schemeClr val="tx1"/>
                </a:solidFill>
                <a:effectLst/>
                <a:latin typeface="+mn-lt"/>
                <a:ea typeface="+mn-ea"/>
                <a:cs typeface="+mn-cs"/>
              </a:rPr>
              <a:t> different approaches are creating a battle for terms, methods and space that is limiting progress in implementation.</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There is an impression</a:t>
            </a:r>
            <a:r>
              <a:rPr lang="en-US" sz="1200" kern="1200" baseline="0" dirty="0" smtClean="0">
                <a:solidFill>
                  <a:schemeClr val="tx1"/>
                </a:solidFill>
                <a:effectLst/>
                <a:latin typeface="+mn-lt"/>
                <a:ea typeface="+mn-ea"/>
                <a:cs typeface="+mn-cs"/>
              </a:rPr>
              <a:t> </a:t>
            </a:r>
            <a:r>
              <a:rPr lang="en-US" sz="1200" kern="1200" baseline="0" dirty="0" smtClean="0">
                <a:solidFill>
                  <a:schemeClr val="tx1"/>
                </a:solidFill>
                <a:effectLst/>
                <a:latin typeface="+mn-lt"/>
                <a:ea typeface="+mn-ea"/>
                <a:cs typeface="+mn-cs"/>
              </a:rPr>
              <a:t>within some of </a:t>
            </a:r>
            <a:r>
              <a:rPr lang="en-US" sz="1200" kern="1200" baseline="0" dirty="0" smtClean="0">
                <a:solidFill>
                  <a:schemeClr val="tx1"/>
                </a:solidFill>
                <a:effectLst/>
                <a:latin typeface="+mn-lt"/>
                <a:ea typeface="+mn-ea"/>
                <a:cs typeface="+mn-cs"/>
              </a:rPr>
              <a:t>these industry methods </a:t>
            </a:r>
            <a:r>
              <a:rPr lang="en-US" sz="1200" kern="1200" dirty="0" smtClean="0">
                <a:solidFill>
                  <a:schemeClr val="tx1"/>
                </a:solidFill>
                <a:effectLst/>
                <a:latin typeface="+mn-lt"/>
                <a:ea typeface="+mn-ea"/>
                <a:cs typeface="+mn-cs"/>
              </a:rPr>
              <a:t>that “research” is done at the expense of business goals rather than aiding in achieving business goals while these new industry methods are helping with business goals..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For example, in </a:t>
            </a:r>
            <a:r>
              <a:rPr lang="en-US" sz="1200" i="1" kern="1200" dirty="0" smtClean="0">
                <a:solidFill>
                  <a:schemeClr val="tx1"/>
                </a:solidFill>
                <a:effectLst/>
                <a:latin typeface="+mn-lt"/>
                <a:ea typeface="+mn-ea"/>
                <a:cs typeface="+mn-cs"/>
              </a:rPr>
              <a:t>Lean Customer Development</a:t>
            </a:r>
            <a:r>
              <a:rPr lang="en-US" sz="1200" kern="1200" dirty="0" smtClean="0">
                <a:solidFill>
                  <a:schemeClr val="tx1"/>
                </a:solidFill>
                <a:effectLst/>
                <a:latin typeface="+mn-lt"/>
                <a:ea typeface="+mn-ea"/>
                <a:cs typeface="+mn-cs"/>
              </a:rPr>
              <a:t>, Cindy Alvarez</a:t>
            </a:r>
            <a:r>
              <a:rPr lang="en-US" sz="1200" kern="1200" baseline="0" dirty="0" smtClean="0">
                <a:solidFill>
                  <a:schemeClr val="tx1"/>
                </a:solidFill>
                <a:effectLst/>
                <a:latin typeface="+mn-lt"/>
                <a:ea typeface="+mn-ea"/>
                <a:cs typeface="+mn-cs"/>
              </a:rPr>
              <a:t> separates what she is describing from user research by claiming that user </a:t>
            </a:r>
            <a:r>
              <a:rPr lang="en-US" sz="1200" kern="1200" dirty="0" smtClean="0">
                <a:solidFill>
                  <a:schemeClr val="tx1"/>
                </a:solidFill>
                <a:effectLst/>
                <a:latin typeface="+mn-lt"/>
                <a:ea typeface="+mn-ea"/>
                <a:cs typeface="+mn-cs"/>
              </a:rPr>
              <a:t>research is “advocating for the user,” while customer development is “advocating for the business” [2]. </a:t>
            </a:r>
            <a:r>
              <a:rPr lang="en-US" sz="1200" kern="1200" dirty="0" smtClean="0">
                <a:solidFill>
                  <a:schemeClr val="tx1"/>
                </a:solidFill>
                <a:effectLst/>
                <a:latin typeface="+mn-lt"/>
                <a:ea typeface="+mn-ea"/>
                <a:cs typeface="+mn-cs"/>
              </a:rPr>
              <a:t>These </a:t>
            </a:r>
            <a:r>
              <a:rPr lang="en-US" sz="1200" kern="1200" dirty="0" smtClean="0">
                <a:solidFill>
                  <a:schemeClr val="tx1"/>
                </a:solidFill>
                <a:effectLst/>
                <a:latin typeface="+mn-lt"/>
                <a:ea typeface="+mn-ea"/>
                <a:cs typeface="+mn-cs"/>
              </a:rPr>
              <a:t>issues of wanting to separate research practices from the term research are surfacing in ways that should </a:t>
            </a:r>
            <a:r>
              <a:rPr lang="en-US" sz="1200" kern="1200" dirty="0" smtClean="0">
                <a:solidFill>
                  <a:schemeClr val="tx1"/>
                </a:solidFill>
                <a:effectLst/>
                <a:latin typeface="+mn-lt"/>
                <a:ea typeface="+mn-ea"/>
                <a:cs typeface="+mn-cs"/>
              </a:rPr>
              <a:t>be addressed by industry </a:t>
            </a:r>
            <a:r>
              <a:rPr lang="en-US" sz="1200" kern="1200" dirty="0" smtClean="0">
                <a:solidFill>
                  <a:schemeClr val="tx1"/>
                </a:solidFill>
                <a:effectLst/>
                <a:latin typeface="+mn-lt"/>
                <a:ea typeface="+mn-ea"/>
                <a:cs typeface="+mn-cs"/>
              </a:rPr>
              <a:t>practitioners and academic </a:t>
            </a:r>
            <a:r>
              <a:rPr lang="en-US" sz="1200" kern="1200" dirty="0" smtClean="0">
                <a:solidFill>
                  <a:schemeClr val="tx1"/>
                </a:solidFill>
                <a:effectLst/>
                <a:latin typeface="+mn-lt"/>
                <a:ea typeface="+mn-ea"/>
                <a:cs typeface="+mn-cs"/>
              </a:rPr>
              <a:t>researchers alike.</a:t>
            </a:r>
            <a:r>
              <a:rPr lang="en-US" sz="1200" kern="1200" baseline="0" dirty="0" smtClean="0">
                <a:solidFill>
                  <a:schemeClr val="tx1"/>
                </a:solidFill>
                <a:effectLst/>
                <a:latin typeface="+mn-lt"/>
                <a:ea typeface="+mn-ea"/>
                <a:cs typeface="+mn-cs"/>
              </a:rPr>
              <a:t> </a:t>
            </a:r>
            <a:endParaRPr lang="en-US" sz="1200" kern="1200" baseline="0" dirty="0" smtClean="0">
              <a:solidFill>
                <a:schemeClr val="tx1"/>
              </a:solidFill>
              <a:effectLst/>
              <a:latin typeface="+mn-lt"/>
              <a:ea typeface="+mn-ea"/>
              <a:cs typeface="+mn-cs"/>
            </a:endParaRPr>
          </a:p>
          <a:p>
            <a:endParaRPr lang="en-US" sz="1200" kern="1200" baseline="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As industry is becoming more interested in applying the concepts of participant-based research, </a:t>
            </a:r>
            <a:r>
              <a:rPr lang="en-US" sz="1200" kern="1200" dirty="0" smtClean="0">
                <a:solidFill>
                  <a:schemeClr val="tx1"/>
                </a:solidFill>
                <a:effectLst/>
                <a:latin typeface="+mn-lt"/>
                <a:ea typeface="+mn-ea"/>
                <a:cs typeface="+mn-cs"/>
              </a:rPr>
              <a:t>this </a:t>
            </a:r>
            <a:r>
              <a:rPr lang="en-US" sz="1200" kern="1200" dirty="0" smtClean="0">
                <a:solidFill>
                  <a:schemeClr val="tx1"/>
                </a:solidFill>
                <a:effectLst/>
                <a:latin typeface="+mn-lt"/>
                <a:ea typeface="+mn-ea"/>
                <a:cs typeface="+mn-cs"/>
              </a:rPr>
              <a:t>fragmentation of terms and methodology slows adoption and has created a situation in which many companies, </a:t>
            </a:r>
            <a:r>
              <a:rPr lang="en-US" sz="1200" kern="1200" dirty="0" smtClean="0">
                <a:solidFill>
                  <a:schemeClr val="tx1"/>
                </a:solidFill>
                <a:effectLst/>
                <a:latin typeface="+mn-lt"/>
                <a:ea typeface="+mn-ea"/>
                <a:cs typeface="+mn-cs"/>
              </a:rPr>
              <a:t>though </a:t>
            </a:r>
            <a:r>
              <a:rPr lang="en-US" sz="1200" kern="1200" dirty="0" smtClean="0">
                <a:solidFill>
                  <a:schemeClr val="tx1"/>
                </a:solidFill>
                <a:effectLst/>
                <a:latin typeface="+mn-lt"/>
                <a:ea typeface="+mn-ea"/>
                <a:cs typeface="+mn-cs"/>
              </a:rPr>
              <a:t>interested, do not have a clear grasp of how to make participant-centered research an integral part of their process, </a:t>
            </a:r>
            <a:r>
              <a:rPr lang="en-US" sz="1200" kern="1200" dirty="0" smtClean="0">
                <a:solidFill>
                  <a:schemeClr val="tx1"/>
                </a:solidFill>
                <a:effectLst/>
                <a:latin typeface="+mn-lt"/>
                <a:ea typeface="+mn-ea"/>
                <a:cs typeface="+mn-cs"/>
              </a:rPr>
              <a:t>and </a:t>
            </a:r>
            <a:r>
              <a:rPr lang="en-US" sz="1200" kern="1200" dirty="0" smtClean="0">
                <a:solidFill>
                  <a:schemeClr val="tx1"/>
                </a:solidFill>
                <a:effectLst/>
                <a:latin typeface="+mn-lt"/>
                <a:ea typeface="+mn-ea"/>
                <a:cs typeface="+mn-cs"/>
              </a:rPr>
              <a:t>the fact that user experience professionals</a:t>
            </a:r>
            <a:r>
              <a:rPr lang="en-US" sz="1200" kern="1200" baseline="0" dirty="0" smtClean="0">
                <a:solidFill>
                  <a:schemeClr val="tx1"/>
                </a:solidFill>
                <a:effectLst/>
                <a:latin typeface="+mn-lt"/>
                <a:ea typeface="+mn-ea"/>
                <a:cs typeface="+mn-cs"/>
              </a:rPr>
              <a:t> have the skills needed to guide these conversations.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In addition</a:t>
            </a:r>
            <a:r>
              <a:rPr lang="en-US" altLang="ja-JP" sz="1200" kern="1200" dirty="0" smtClean="0">
                <a:solidFill>
                  <a:schemeClr val="tx1"/>
                </a:solidFill>
                <a:effectLst/>
                <a:latin typeface="+mn-lt"/>
                <a:ea typeface="+mn-ea"/>
                <a:cs typeface="+mn-cs"/>
              </a:rPr>
              <a:t>, the</a:t>
            </a:r>
            <a:r>
              <a:rPr lang="en-US" altLang="ja-JP" sz="1200" kern="1200" baseline="0" dirty="0" smtClean="0">
                <a:solidFill>
                  <a:schemeClr val="tx1"/>
                </a:solidFill>
                <a:effectLst/>
                <a:latin typeface="+mn-lt"/>
                <a:ea typeface="+mn-ea"/>
                <a:cs typeface="+mn-cs"/>
              </a:rPr>
              <a:t> adoption of these new industry methodologies combined with an aversion toward “user research” </a:t>
            </a:r>
            <a:r>
              <a:rPr lang="en-US" altLang="ja-JP" sz="1200" kern="1200" baseline="0" dirty="0" smtClean="0">
                <a:solidFill>
                  <a:schemeClr val="tx1"/>
                </a:solidFill>
                <a:effectLst/>
                <a:latin typeface="+mn-lt"/>
                <a:ea typeface="+mn-ea"/>
                <a:cs typeface="+mn-cs"/>
              </a:rPr>
              <a:t>i</a:t>
            </a:r>
            <a:r>
              <a:rPr lang="en-US" altLang="ja-JP" sz="1200" kern="1200" dirty="0" smtClean="0">
                <a:solidFill>
                  <a:schemeClr val="tx1"/>
                </a:solidFill>
                <a:effectLst/>
                <a:latin typeface="+mn-lt"/>
                <a:ea typeface="+mn-ea"/>
                <a:cs typeface="+mn-cs"/>
              </a:rPr>
              <a:t>ncreases </a:t>
            </a:r>
            <a:r>
              <a:rPr lang="en-US" altLang="ja-JP" sz="1200" kern="1200" dirty="0" smtClean="0">
                <a:solidFill>
                  <a:schemeClr val="tx1"/>
                </a:solidFill>
                <a:effectLst/>
                <a:latin typeface="+mn-lt"/>
                <a:ea typeface="+mn-ea"/>
                <a:cs typeface="+mn-cs"/>
              </a:rPr>
              <a:t>the potential for pushing user experience professionals away from these conversations rather than toward them.</a:t>
            </a:r>
            <a:r>
              <a:rPr lang="en-US" sz="1200" kern="1200" baseline="0" dirty="0" smtClean="0">
                <a:solidFill>
                  <a:schemeClr val="tx1"/>
                </a:solidFill>
                <a:effectLst/>
                <a:latin typeface="+mn-lt"/>
                <a:ea typeface="+mn-ea"/>
                <a:cs typeface="+mn-cs"/>
              </a:rPr>
              <a:t> </a:t>
            </a:r>
            <a:endParaRPr lang="en-US" altLang="ja-JP"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4B578FC-9B64-4FE5-BCED-FB69C719FB75}" type="slidenum">
              <a:rPr lang="en-US" smtClean="0"/>
              <a:t>13</a:t>
            </a:fld>
            <a:endParaRPr lang="en-US"/>
          </a:p>
        </p:txBody>
      </p:sp>
    </p:spTree>
    <p:extLst>
      <p:ext uri="{BB962C8B-B14F-4D97-AF65-F5344CB8AC3E}">
        <p14:creationId xmlns:p14="http://schemas.microsoft.com/office/powerpoint/2010/main" val="8327140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ja-JP" sz="1200" kern="1200" dirty="0" smtClean="0">
                <a:solidFill>
                  <a:schemeClr val="tx1"/>
                </a:solidFill>
                <a:effectLst/>
                <a:latin typeface="+mn-lt"/>
                <a:ea typeface="+mn-ea"/>
                <a:cs typeface="+mn-cs"/>
              </a:rPr>
              <a:t>There</a:t>
            </a:r>
            <a:r>
              <a:rPr lang="en-US" altLang="ja-JP" sz="1200" kern="1200" baseline="0" dirty="0" smtClean="0">
                <a:solidFill>
                  <a:schemeClr val="tx1"/>
                </a:solidFill>
                <a:effectLst/>
                <a:latin typeface="+mn-lt"/>
                <a:ea typeface="+mn-ea"/>
                <a:cs typeface="+mn-cs"/>
              </a:rPr>
              <a:t> are many potential </a:t>
            </a:r>
            <a:r>
              <a:rPr lang="en-US" altLang="ja-JP" sz="1200" kern="1200" dirty="0" smtClean="0">
                <a:solidFill>
                  <a:schemeClr val="tx1"/>
                </a:solidFill>
                <a:effectLst/>
                <a:latin typeface="+mn-lt"/>
                <a:ea typeface="+mn-ea"/>
                <a:cs typeface="+mn-cs"/>
              </a:rPr>
              <a:t>solutions, but the one we are proposing today posits that we simply stop arguing over the naming of these methods. </a:t>
            </a:r>
          </a:p>
          <a:p>
            <a:endParaRPr lang="en-US" altLang="ja-JP" sz="1200" kern="1200" dirty="0" smtClean="0">
              <a:solidFill>
                <a:schemeClr val="tx1"/>
              </a:solidFill>
              <a:effectLst/>
              <a:latin typeface="+mn-lt"/>
              <a:ea typeface="+mn-ea"/>
              <a:cs typeface="+mn-cs"/>
            </a:endParaRPr>
          </a:p>
          <a:p>
            <a:r>
              <a:rPr lang="en-US" altLang="ja-JP" sz="1200" kern="1200" dirty="0" smtClean="0">
                <a:solidFill>
                  <a:schemeClr val="tx1"/>
                </a:solidFill>
                <a:effectLst/>
                <a:latin typeface="+mn-lt"/>
                <a:ea typeface="+mn-ea"/>
                <a:cs typeface="+mn-cs"/>
              </a:rPr>
              <a:t>Despite the differences in terms and methods, there is growing agreement that the core concepts behind participant-focused research are important for</a:t>
            </a:r>
            <a:r>
              <a:rPr lang="en-US" altLang="ja-JP" sz="1200" kern="1200" baseline="0" dirty="0" smtClean="0">
                <a:solidFill>
                  <a:schemeClr val="tx1"/>
                </a:solidFill>
                <a:effectLst/>
                <a:latin typeface="+mn-lt"/>
                <a:ea typeface="+mn-ea"/>
                <a:cs typeface="+mn-cs"/>
              </a:rPr>
              <a:t> creating useful products and services</a:t>
            </a:r>
            <a:r>
              <a:rPr lang="en-US" altLang="ja-JP" sz="1200" kern="1200" dirty="0" smtClean="0">
                <a:solidFill>
                  <a:schemeClr val="tx1"/>
                </a:solidFill>
                <a:effectLst/>
                <a:latin typeface="+mn-lt"/>
                <a:ea typeface="+mn-ea"/>
                <a:cs typeface="+mn-cs"/>
              </a:rPr>
              <a:t>. We can do</a:t>
            </a:r>
            <a:r>
              <a:rPr lang="en-US" altLang="ja-JP" sz="1200" kern="1200" baseline="0" dirty="0" smtClean="0">
                <a:solidFill>
                  <a:schemeClr val="tx1"/>
                </a:solidFill>
                <a:effectLst/>
                <a:latin typeface="+mn-lt"/>
                <a:ea typeface="+mn-ea"/>
                <a:cs typeface="+mn-cs"/>
              </a:rPr>
              <a:t> this by </a:t>
            </a:r>
            <a:r>
              <a:rPr lang="en-US" altLang="ja-JP" sz="1200" kern="1200" dirty="0" smtClean="0">
                <a:solidFill>
                  <a:schemeClr val="tx1"/>
                </a:solidFill>
                <a:effectLst/>
                <a:latin typeface="+mn-lt"/>
                <a:ea typeface="+mn-ea"/>
                <a:cs typeface="+mn-cs"/>
              </a:rPr>
              <a:t>avoiding arguing over terms, and instead, working together to create better user experiences.</a:t>
            </a:r>
          </a:p>
          <a:p>
            <a:endParaRPr lang="en-US" altLang="ja-JP" sz="1200" kern="1200" dirty="0" smtClean="0">
              <a:solidFill>
                <a:schemeClr val="tx1"/>
              </a:solidFill>
              <a:effectLst/>
              <a:latin typeface="+mn-lt"/>
              <a:ea typeface="+mn-ea"/>
              <a:cs typeface="+mn-cs"/>
            </a:endParaRPr>
          </a:p>
          <a:p>
            <a:r>
              <a:rPr lang="en-US" altLang="ja-JP" sz="1200" kern="1200" dirty="0" smtClean="0">
                <a:solidFill>
                  <a:schemeClr val="tx1"/>
                </a:solidFill>
                <a:effectLst/>
                <a:latin typeface="+mn-lt"/>
                <a:ea typeface="+mn-ea"/>
                <a:cs typeface="+mn-cs"/>
              </a:rPr>
              <a:t>When we lock ourselves in by arguing over the name of a particular method, we lose sight of the actual goal of engaging in that method. We also cut off conversations that might allow research insights from multiple areas of the organization to be shared and build on one other. </a:t>
            </a:r>
          </a:p>
          <a:p>
            <a:endParaRPr lang="en-US" altLang="ja-JP"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200" kern="1200" dirty="0" smtClean="0">
                <a:solidFill>
                  <a:schemeClr val="tx1"/>
                </a:solidFill>
                <a:effectLst/>
                <a:latin typeface="+mn-lt"/>
                <a:ea typeface="+mn-ea"/>
                <a:cs typeface="+mn-cs"/>
              </a:rPr>
              <a:t>Instead, we are suggesting that we focus on effectively communicating our existing knowledge and expertise while working with teams across the company</a:t>
            </a:r>
            <a:r>
              <a:rPr lang="en-US" altLang="ja-JP" sz="1200" kern="1200" baseline="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ja-JP"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200" kern="1200" dirty="0" smtClean="0">
                <a:solidFill>
                  <a:schemeClr val="tx1"/>
                </a:solidFill>
                <a:effectLst/>
                <a:latin typeface="+mn-lt"/>
                <a:ea typeface="+mn-ea"/>
                <a:cs typeface="+mn-cs"/>
              </a:rPr>
              <a:t>We need to be able to seek out potential researchers from any area</a:t>
            </a:r>
            <a:r>
              <a:rPr lang="en-US" altLang="ja-JP" sz="1200" kern="1200" baseline="0" dirty="0" smtClean="0">
                <a:solidFill>
                  <a:schemeClr val="tx1"/>
                </a:solidFill>
                <a:effectLst/>
                <a:latin typeface="+mn-lt"/>
                <a:ea typeface="+mn-ea"/>
                <a:cs typeface="+mn-cs"/>
              </a:rPr>
              <a:t> of the organization and learn to show connections between their goals and ours. This also doesn’t have to be a hugely complicated process, as demonstrated by this diagram from Lou </a:t>
            </a:r>
            <a:r>
              <a:rPr lang="en-US" altLang="ja-JP" sz="1200" kern="1200" baseline="0" dirty="0" smtClean="0">
                <a:solidFill>
                  <a:schemeClr val="tx1"/>
                </a:solidFill>
                <a:effectLst/>
                <a:latin typeface="+mn-lt"/>
                <a:ea typeface="+mn-ea"/>
                <a:cs typeface="+mn-cs"/>
              </a:rPr>
              <a:t>Rosenfeld in his article on defragmenting the user experience</a:t>
            </a:r>
            <a:r>
              <a:rPr lang="en-US" altLang="ja-JP" sz="1200" kern="1200" dirty="0" smtClean="0">
                <a:solidFill>
                  <a:schemeClr val="tx1"/>
                </a:solidFill>
                <a:effectLst/>
                <a:latin typeface="+mn-lt"/>
                <a:ea typeface="+mn-ea"/>
                <a:cs typeface="+mn-cs"/>
              </a:rPr>
              <a:t>. </a:t>
            </a:r>
            <a:endParaRPr lang="en-US" altLang="ja-JP"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ja-JP"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200" kern="1200" dirty="0" smtClean="0">
                <a:solidFill>
                  <a:schemeClr val="tx1"/>
                </a:solidFill>
                <a:effectLst/>
                <a:latin typeface="+mn-lt"/>
                <a:ea typeface="+mn-ea"/>
                <a:cs typeface="+mn-cs"/>
              </a:rPr>
              <a:t>These collaborative activities move our</a:t>
            </a:r>
            <a:r>
              <a:rPr lang="en-US" altLang="ja-JP" sz="1200" kern="1200" baseline="0" dirty="0" smtClean="0">
                <a:solidFill>
                  <a:schemeClr val="tx1"/>
                </a:solidFill>
                <a:effectLst/>
                <a:latin typeface="+mn-lt"/>
                <a:ea typeface="+mn-ea"/>
                <a:cs typeface="+mn-cs"/>
              </a:rPr>
              <a:t> roles from being purely tactical to being more strategic in nature, allowing us to focus</a:t>
            </a:r>
            <a:r>
              <a:rPr lang="en-US" altLang="ja-JP" sz="1200" kern="1200" dirty="0" smtClean="0">
                <a:solidFill>
                  <a:schemeClr val="tx1"/>
                </a:solidFill>
                <a:effectLst/>
                <a:latin typeface="+mn-lt"/>
                <a:ea typeface="+mn-ea"/>
                <a:cs typeface="+mn-cs"/>
              </a:rPr>
              <a:t> on connecting sources of information</a:t>
            </a:r>
            <a:r>
              <a:rPr lang="en-US" altLang="ja-JP" sz="1200" kern="1200" baseline="0" dirty="0" smtClean="0">
                <a:solidFill>
                  <a:schemeClr val="tx1"/>
                </a:solidFill>
                <a:effectLst/>
                <a:latin typeface="+mn-lt"/>
                <a:ea typeface="+mn-ea"/>
                <a:cs typeface="+mn-cs"/>
              </a:rPr>
              <a:t> and empowering </a:t>
            </a:r>
            <a:r>
              <a:rPr lang="en-US" altLang="ja-JP" sz="1200" kern="1200" dirty="0" smtClean="0">
                <a:solidFill>
                  <a:schemeClr val="tx1"/>
                </a:solidFill>
                <a:effectLst/>
                <a:latin typeface="+mn-lt"/>
                <a:ea typeface="+mn-ea"/>
                <a:cs typeface="+mn-cs"/>
              </a:rPr>
              <a:t>organizations to take full advantage of the information gained by engaging with customers.</a:t>
            </a:r>
          </a:p>
          <a:p>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200" kern="1200" dirty="0" smtClean="0">
                <a:solidFill>
                  <a:schemeClr val="tx1"/>
                </a:solidFill>
                <a:effectLst/>
                <a:latin typeface="+mn-lt"/>
                <a:ea typeface="+mn-ea"/>
                <a:cs typeface="+mn-cs"/>
              </a:rPr>
              <a:t>If we think of our work as strategic in this way, we can lead these projects and our companies in ways where</a:t>
            </a:r>
            <a:r>
              <a:rPr lang="en-US" altLang="ja-JP" sz="1200" kern="1200" baseline="0" dirty="0" smtClean="0">
                <a:solidFill>
                  <a:schemeClr val="tx1"/>
                </a:solidFill>
                <a:effectLst/>
                <a:latin typeface="+mn-lt"/>
                <a:ea typeface="+mn-ea"/>
                <a:cs typeface="+mn-cs"/>
              </a:rPr>
              <a:t> our </a:t>
            </a:r>
            <a:r>
              <a:rPr lang="en-US" altLang="ja-JP" sz="1200" kern="1200" dirty="0" smtClean="0">
                <a:solidFill>
                  <a:schemeClr val="tx1"/>
                </a:solidFill>
                <a:effectLst/>
                <a:latin typeface="+mn-lt"/>
                <a:ea typeface="+mn-ea"/>
                <a:cs typeface="+mn-cs"/>
              </a:rPr>
              <a:t>participants benefit from all of our shared research and knowledge.</a:t>
            </a:r>
          </a:p>
        </p:txBody>
      </p:sp>
      <p:sp>
        <p:nvSpPr>
          <p:cNvPr id="4" name="Slide Number Placeholder 3"/>
          <p:cNvSpPr>
            <a:spLocks noGrp="1"/>
          </p:cNvSpPr>
          <p:nvPr>
            <p:ph type="sldNum" sz="quarter" idx="10"/>
          </p:nvPr>
        </p:nvSpPr>
        <p:spPr/>
        <p:txBody>
          <a:bodyPr/>
          <a:lstStyle/>
          <a:p>
            <a:fld id="{D4B578FC-9B64-4FE5-BCED-FB69C719FB75}" type="slidenum">
              <a:rPr lang="en-US" smtClean="0"/>
              <a:t>14</a:t>
            </a:fld>
            <a:endParaRPr lang="en-US"/>
          </a:p>
        </p:txBody>
      </p:sp>
    </p:spTree>
    <p:extLst>
      <p:ext uri="{BB962C8B-B14F-4D97-AF65-F5344CB8AC3E}">
        <p14:creationId xmlns:p14="http://schemas.microsoft.com/office/powerpoint/2010/main" val="41690761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200" kern="1200" dirty="0" smtClean="0">
                <a:solidFill>
                  <a:schemeClr val="tx1"/>
                </a:solidFill>
                <a:effectLst/>
                <a:latin typeface="+mn-lt"/>
                <a:ea typeface="+mn-ea"/>
                <a:cs typeface="+mn-cs"/>
              </a:rPr>
              <a:t>The fact that there are so many</a:t>
            </a:r>
            <a:r>
              <a:rPr lang="en-US" altLang="ja-JP" sz="1200" kern="1200" baseline="0" dirty="0" smtClean="0">
                <a:solidFill>
                  <a:schemeClr val="tx1"/>
                </a:solidFill>
                <a:effectLst/>
                <a:latin typeface="+mn-lt"/>
                <a:ea typeface="+mn-ea"/>
                <a:cs typeface="+mn-cs"/>
              </a:rPr>
              <a:t> people across industry who are understanding the value of participant-centered research and attempting to implement it in their organizations (whether or not they think of it as participant centered-research) is a wonderful </a:t>
            </a:r>
            <a:r>
              <a:rPr lang="en-US" altLang="ja-JP" sz="1200" kern="1200" baseline="0" dirty="0" smtClean="0">
                <a:solidFill>
                  <a:schemeClr val="tx1"/>
                </a:solidFill>
                <a:effectLst/>
                <a:latin typeface="+mn-lt"/>
                <a:ea typeface="+mn-ea"/>
                <a:cs typeface="+mn-cs"/>
              </a:rPr>
              <a:t>thing. </a:t>
            </a:r>
            <a:endParaRPr lang="en-US" altLang="ja-JP"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ja-JP"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200" kern="1200" dirty="0" smtClean="0">
                <a:solidFill>
                  <a:schemeClr val="tx1"/>
                </a:solidFill>
                <a:effectLst/>
                <a:latin typeface="+mn-lt"/>
                <a:ea typeface="+mn-ea"/>
                <a:cs typeface="+mn-cs"/>
              </a:rPr>
              <a:t>In order to lead this movement towards integrating participant-centered research across the organization, we need to move into strategic roles, rather than engaging as pure researcher.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ja-JP" sz="1200" kern="1200" dirty="0" smtClean="0">
              <a:solidFill>
                <a:schemeClr val="tx1"/>
              </a:solidFill>
              <a:effectLst/>
              <a:latin typeface="+mn-lt"/>
              <a:ea typeface="+mn-ea"/>
              <a:cs typeface="+mn-cs"/>
            </a:endParaRPr>
          </a:p>
          <a:p>
            <a:r>
              <a:rPr lang="en-US" altLang="ja-JP" sz="1200" kern="1200" dirty="0" smtClean="0">
                <a:solidFill>
                  <a:schemeClr val="tx1"/>
                </a:solidFill>
                <a:effectLst/>
                <a:latin typeface="+mn-lt"/>
                <a:ea typeface="+mn-ea"/>
                <a:cs typeface="+mn-cs"/>
              </a:rPr>
              <a:t>We are already seeing this happen for content strategists. </a:t>
            </a:r>
          </a:p>
          <a:p>
            <a:endParaRPr lang="en-US" altLang="ja-JP" sz="1200" kern="1200" dirty="0" smtClean="0">
              <a:solidFill>
                <a:schemeClr val="tx1"/>
              </a:solidFill>
              <a:effectLst/>
              <a:latin typeface="+mn-lt"/>
              <a:ea typeface="+mn-ea"/>
              <a:cs typeface="+mn-cs"/>
            </a:endParaRPr>
          </a:p>
          <a:p>
            <a:r>
              <a:rPr lang="en-US" altLang="ja-JP" sz="1200" kern="1200" dirty="0" smtClean="0">
                <a:solidFill>
                  <a:schemeClr val="tx1"/>
                </a:solidFill>
                <a:effectLst/>
                <a:latin typeface="+mn-lt"/>
                <a:ea typeface="+mn-ea"/>
                <a:cs typeface="+mn-cs"/>
              </a:rPr>
              <a:t>These practitioners have the greatest success when they shift from managing and writing content to working across the organization to link business goals and content practices. </a:t>
            </a:r>
          </a:p>
          <a:p>
            <a:endParaRPr lang="en-US" altLang="ja-JP" sz="1200" kern="1200" dirty="0" smtClean="0">
              <a:solidFill>
                <a:schemeClr val="tx1"/>
              </a:solidFill>
              <a:effectLst/>
              <a:latin typeface="+mn-lt"/>
              <a:ea typeface="+mn-ea"/>
              <a:cs typeface="+mn-cs"/>
            </a:endParaRPr>
          </a:p>
          <a:p>
            <a:r>
              <a:rPr lang="en-US" altLang="ja-JP" sz="1200" kern="1200" dirty="0" smtClean="0">
                <a:solidFill>
                  <a:schemeClr val="tx1"/>
                </a:solidFill>
                <a:effectLst/>
                <a:latin typeface="+mn-lt"/>
                <a:ea typeface="+mn-ea"/>
                <a:cs typeface="+mn-cs"/>
              </a:rPr>
              <a:t>We need to do similar work for participant-based research, and taking on the role of the user experience architect: a strategist who can create a shared language for various participants and stretch across the organization as a problem-solver.</a:t>
            </a:r>
          </a:p>
          <a:p>
            <a:endParaRPr lang="en-US" altLang="ja-JP"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200" kern="1200" dirty="0" smtClean="0">
                <a:solidFill>
                  <a:schemeClr val="tx1"/>
                </a:solidFill>
                <a:effectLst/>
                <a:latin typeface="+mn-lt"/>
                <a:ea typeface="+mn-ea"/>
                <a:cs typeface="+mn-cs"/>
              </a:rPr>
              <a:t>In the same way that </a:t>
            </a:r>
            <a:r>
              <a:rPr lang="en-US" altLang="ja-JP" sz="1200" kern="1200" dirty="0" smtClean="0">
                <a:solidFill>
                  <a:schemeClr val="tx1"/>
                </a:solidFill>
                <a:effectLst/>
                <a:latin typeface="+mn-lt"/>
                <a:ea typeface="+mn-ea"/>
                <a:cs typeface="+mn-cs"/>
              </a:rPr>
              <a:t>content </a:t>
            </a:r>
            <a:r>
              <a:rPr lang="en-US" altLang="ja-JP" sz="1200" kern="1200" dirty="0" smtClean="0">
                <a:solidFill>
                  <a:schemeClr val="tx1"/>
                </a:solidFill>
                <a:effectLst/>
                <a:latin typeface="+mn-lt"/>
                <a:ea typeface="+mn-ea"/>
                <a:cs typeface="+mn-cs"/>
              </a:rPr>
              <a:t>writers and </a:t>
            </a:r>
            <a:r>
              <a:rPr lang="en-US" altLang="ja-JP" sz="1200" kern="1200" dirty="0" smtClean="0">
                <a:solidFill>
                  <a:schemeClr val="tx1"/>
                </a:solidFill>
                <a:effectLst/>
                <a:latin typeface="+mn-lt"/>
                <a:ea typeface="+mn-ea"/>
                <a:cs typeface="+mn-cs"/>
              </a:rPr>
              <a:t>managers have shifted </a:t>
            </a:r>
            <a:r>
              <a:rPr lang="en-US" altLang="ja-JP" sz="1200" kern="1200" dirty="0" smtClean="0">
                <a:solidFill>
                  <a:schemeClr val="tx1"/>
                </a:solidFill>
                <a:effectLst/>
                <a:latin typeface="+mn-lt"/>
                <a:ea typeface="+mn-ea"/>
                <a:cs typeface="+mn-cs"/>
              </a:rPr>
              <a:t>towards content strategy roles </a:t>
            </a:r>
            <a:r>
              <a:rPr lang="en-US" altLang="ja-JP" sz="1200" kern="1200" baseline="0" dirty="0" smtClean="0">
                <a:solidFill>
                  <a:schemeClr val="tx1"/>
                </a:solidFill>
                <a:effectLst/>
                <a:latin typeface="+mn-lt"/>
                <a:ea typeface="+mn-ea"/>
                <a:cs typeface="+mn-cs"/>
              </a:rPr>
              <a:t>becoming </a:t>
            </a:r>
            <a:r>
              <a:rPr lang="en-US" altLang="ja-JP" sz="1200" kern="1200" baseline="0" dirty="0" smtClean="0">
                <a:solidFill>
                  <a:schemeClr val="tx1"/>
                </a:solidFill>
                <a:effectLst/>
                <a:latin typeface="+mn-lt"/>
                <a:ea typeface="+mn-ea"/>
                <a:cs typeface="+mn-cs"/>
              </a:rPr>
              <a:t>more strategic in our approach to research will</a:t>
            </a:r>
            <a:r>
              <a:rPr lang="en-US" altLang="ja-JP" sz="1200" kern="1200" dirty="0" smtClean="0">
                <a:solidFill>
                  <a:schemeClr val="tx1"/>
                </a:solidFill>
                <a:effectLst/>
                <a:latin typeface="+mn-lt"/>
                <a:ea typeface="+mn-ea"/>
                <a:cs typeface="+mn-cs"/>
              </a:rPr>
              <a:t> help us bring our organizations together in order to create more useful, innovative, and successful products.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ja-JP"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200" kern="1200" dirty="0" smtClean="0">
                <a:solidFill>
                  <a:schemeClr val="tx1"/>
                </a:solidFill>
                <a:effectLst/>
                <a:latin typeface="+mn-lt"/>
                <a:ea typeface="+mn-ea"/>
                <a:cs typeface="+mn-cs"/>
              </a:rPr>
              <a:t>Instead of being the sole practitioners conducting research, we must work to understand the terms and methods used by all </a:t>
            </a:r>
            <a:r>
              <a:rPr lang="en-US" altLang="ja-JP" sz="1200" kern="1200" dirty="0" smtClean="0">
                <a:solidFill>
                  <a:schemeClr val="tx1"/>
                </a:solidFill>
                <a:effectLst/>
                <a:latin typeface="+mn-lt"/>
                <a:ea typeface="+mn-ea"/>
                <a:cs typeface="+mn-cs"/>
              </a:rPr>
              <a:t>potential </a:t>
            </a:r>
            <a:r>
              <a:rPr lang="en-US" altLang="ja-JP" sz="1200" kern="1200" dirty="0" smtClean="0">
                <a:solidFill>
                  <a:schemeClr val="tx1"/>
                </a:solidFill>
                <a:effectLst/>
                <a:latin typeface="+mn-lt"/>
                <a:ea typeface="+mn-ea"/>
                <a:cs typeface="+mn-cs"/>
              </a:rPr>
              <a:t>researchers throughout our</a:t>
            </a:r>
            <a:r>
              <a:rPr lang="en-US" altLang="ja-JP" sz="1200" kern="1200" baseline="0" dirty="0" smtClean="0">
                <a:solidFill>
                  <a:schemeClr val="tx1"/>
                </a:solidFill>
                <a:effectLst/>
                <a:latin typeface="+mn-lt"/>
                <a:ea typeface="+mn-ea"/>
                <a:cs typeface="+mn-cs"/>
              </a:rPr>
              <a:t> organizations</a:t>
            </a:r>
            <a:r>
              <a:rPr lang="en-US" altLang="ja-JP" sz="1200" kern="1200" dirty="0" smtClean="0">
                <a:solidFill>
                  <a:schemeClr val="tx1"/>
                </a:solidFill>
                <a:effectLst/>
                <a:latin typeface="+mn-lt"/>
                <a:ea typeface="+mn-ea"/>
                <a:cs typeface="+mn-cs"/>
              </a:rPr>
              <a:t>, find the similarities, and strategically</a:t>
            </a:r>
            <a:r>
              <a:rPr lang="en-US" altLang="ja-JP" sz="1200" kern="1200" baseline="0" dirty="0" smtClean="0">
                <a:solidFill>
                  <a:schemeClr val="tx1"/>
                </a:solidFill>
                <a:effectLst/>
                <a:latin typeface="+mn-lt"/>
                <a:ea typeface="+mn-ea"/>
                <a:cs typeface="+mn-cs"/>
              </a:rPr>
              <a:t> connect research practices under their many names throughout our organizations. </a:t>
            </a:r>
            <a:endParaRPr lang="en-US" altLang="ja-JP" sz="1200" kern="1200" dirty="0" smtClean="0">
              <a:solidFill>
                <a:schemeClr val="tx1"/>
              </a:solidFill>
              <a:effectLst/>
              <a:latin typeface="+mn-lt"/>
              <a:ea typeface="+mn-ea"/>
              <a:cs typeface="+mn-cs"/>
            </a:endParaRPr>
          </a:p>
          <a:p>
            <a:endParaRPr lang="en-US" altLang="ja-JP" sz="1200" kern="1200" dirty="0" smtClean="0">
              <a:solidFill>
                <a:schemeClr val="tx1"/>
              </a:solidFill>
              <a:effectLst/>
              <a:latin typeface="+mn-lt"/>
              <a:ea typeface="+mn-ea"/>
              <a:cs typeface="+mn-cs"/>
            </a:endParaRPr>
          </a:p>
          <a:p>
            <a:r>
              <a:rPr lang="en-US" altLang="ja-JP" sz="1200" kern="1200" dirty="0" smtClean="0">
                <a:solidFill>
                  <a:schemeClr val="tx1"/>
                </a:solidFill>
                <a:effectLst/>
                <a:latin typeface="+mn-lt"/>
                <a:ea typeface="+mn-ea"/>
                <a:cs typeface="+mn-cs"/>
              </a:rPr>
              <a:t>Programs</a:t>
            </a:r>
            <a:r>
              <a:rPr lang="en-US" altLang="ja-JP" sz="1200" kern="1200" baseline="0" dirty="0" smtClean="0">
                <a:solidFill>
                  <a:schemeClr val="tx1"/>
                </a:solidFill>
                <a:effectLst/>
                <a:latin typeface="+mn-lt"/>
                <a:ea typeface="+mn-ea"/>
                <a:cs typeface="+mn-cs"/>
              </a:rPr>
              <a:t> like MSU’s undergraduate program in experience architecture are one step toward training new practitioners with this way of thinking. </a:t>
            </a:r>
          </a:p>
          <a:p>
            <a:endParaRPr lang="en-US" altLang="ja-JP" sz="1200" kern="1200" baseline="0" dirty="0" smtClean="0">
              <a:solidFill>
                <a:schemeClr val="tx1"/>
              </a:solidFill>
              <a:effectLst/>
              <a:latin typeface="+mn-lt"/>
              <a:ea typeface="+mn-ea"/>
              <a:cs typeface="+mn-cs"/>
            </a:endParaRPr>
          </a:p>
          <a:p>
            <a:r>
              <a:rPr lang="en-US" altLang="ja-JP" sz="1200" kern="1200" baseline="0" dirty="0" smtClean="0">
                <a:solidFill>
                  <a:schemeClr val="tx1"/>
                </a:solidFill>
                <a:effectLst/>
                <a:latin typeface="+mn-lt"/>
                <a:ea typeface="+mn-ea"/>
                <a:cs typeface="+mn-cs"/>
              </a:rPr>
              <a:t>At the same time, those who are already practitioners can make strides to taking on this strategic role.</a:t>
            </a:r>
          </a:p>
          <a:p>
            <a:endParaRPr lang="en-US" altLang="ja-JP" sz="1200" kern="1200" baseline="0" dirty="0" smtClean="0">
              <a:solidFill>
                <a:schemeClr val="tx1"/>
              </a:solidFill>
              <a:effectLst/>
              <a:latin typeface="+mn-lt"/>
              <a:ea typeface="+mn-ea"/>
              <a:cs typeface="+mn-cs"/>
            </a:endParaRPr>
          </a:p>
          <a:p>
            <a:r>
              <a:rPr lang="en-US" altLang="ja-JP" sz="1200" kern="1200" dirty="0" smtClean="0">
                <a:solidFill>
                  <a:schemeClr val="tx1"/>
                </a:solidFill>
                <a:effectLst/>
                <a:latin typeface="+mn-lt"/>
                <a:ea typeface="+mn-ea"/>
                <a:cs typeface="+mn-cs"/>
              </a:rPr>
              <a:t>In addition, understanding how</a:t>
            </a:r>
            <a:r>
              <a:rPr lang="en-US" altLang="ja-JP" sz="1200" kern="1200" baseline="0" dirty="0" smtClean="0">
                <a:solidFill>
                  <a:schemeClr val="tx1"/>
                </a:solidFill>
                <a:effectLst/>
                <a:latin typeface="+mn-lt"/>
                <a:ea typeface="+mn-ea"/>
                <a:cs typeface="+mn-cs"/>
              </a:rPr>
              <a:t> to make these</a:t>
            </a:r>
            <a:r>
              <a:rPr lang="en-US" altLang="ja-JP" sz="1200" kern="1200" dirty="0" smtClean="0">
                <a:solidFill>
                  <a:schemeClr val="tx1"/>
                </a:solidFill>
                <a:effectLst/>
                <a:latin typeface="+mn-lt"/>
                <a:ea typeface="+mn-ea"/>
                <a:cs typeface="+mn-cs"/>
              </a:rPr>
              <a:t> connections is also a place where we need more research from academia. </a:t>
            </a:r>
          </a:p>
          <a:p>
            <a:endParaRPr lang="en-US" altLang="ja-JP" sz="1200" kern="1200" dirty="0" smtClean="0">
              <a:solidFill>
                <a:schemeClr val="tx1"/>
              </a:solidFill>
              <a:effectLst/>
              <a:latin typeface="+mn-lt"/>
              <a:ea typeface="+mn-ea"/>
              <a:cs typeface="+mn-cs"/>
            </a:endParaRPr>
          </a:p>
          <a:p>
            <a:r>
              <a:rPr lang="en-US" altLang="ja-JP" sz="1200" kern="1200" dirty="0" smtClean="0">
                <a:solidFill>
                  <a:schemeClr val="tx1"/>
                </a:solidFill>
                <a:effectLst/>
                <a:latin typeface="+mn-lt"/>
                <a:ea typeface="+mn-ea"/>
                <a:cs typeface="+mn-cs"/>
              </a:rPr>
              <a:t>As programs in technical communication expand and grow, we can see a place for experience architecture research to flourish. </a:t>
            </a:r>
            <a:r>
              <a:rPr lang="en-US" altLang="ja-JP" sz="1200" kern="1200" dirty="0" smtClean="0">
                <a:solidFill>
                  <a:schemeClr val="tx1"/>
                </a:solidFill>
                <a:effectLst/>
                <a:latin typeface="+mn-lt"/>
                <a:ea typeface="+mn-ea"/>
                <a:cs typeface="+mn-cs"/>
              </a:rPr>
              <a:t>By </a:t>
            </a:r>
            <a:r>
              <a:rPr lang="en-US" altLang="ja-JP" sz="1200" kern="1200" dirty="0" smtClean="0">
                <a:solidFill>
                  <a:schemeClr val="tx1"/>
                </a:solidFill>
                <a:effectLst/>
                <a:latin typeface="+mn-lt"/>
                <a:ea typeface="+mn-ea"/>
                <a:cs typeface="+mn-cs"/>
              </a:rPr>
              <a:t>leading industry in connecting and defining shared terms, we can have an impact on how the role of participant-centered research evolves in industry. </a:t>
            </a:r>
            <a:r>
              <a:rPr lang="en-US" altLang="ja-JP" sz="1200" kern="1200" dirty="0" smtClean="0">
                <a:solidFill>
                  <a:schemeClr val="tx1"/>
                </a:solidFill>
                <a:effectLst/>
                <a:latin typeface="+mn-lt"/>
                <a:ea typeface="+mn-ea"/>
                <a:cs typeface="+mn-cs"/>
              </a:rPr>
              <a:t>In </a:t>
            </a:r>
            <a:r>
              <a:rPr lang="en-US" altLang="ja-JP" sz="1200" kern="1200" dirty="0" smtClean="0">
                <a:solidFill>
                  <a:schemeClr val="tx1"/>
                </a:solidFill>
                <a:effectLst/>
                <a:latin typeface="+mn-lt"/>
                <a:ea typeface="+mn-ea"/>
                <a:cs typeface="+mn-cs"/>
              </a:rPr>
              <a:t>doing so, we can help user experience architects move into strategic roles that work across these organizations</a:t>
            </a:r>
            <a:r>
              <a:rPr lang="en-US" altLang="ja-JP" sz="1200" kern="1200" baseline="0" dirty="0" smtClean="0">
                <a:solidFill>
                  <a:schemeClr val="tx1"/>
                </a:solidFill>
                <a:effectLst/>
                <a:latin typeface="+mn-lt"/>
                <a:ea typeface="+mn-ea"/>
                <a:cs typeface="+mn-cs"/>
              </a:rPr>
              <a:t> </a:t>
            </a:r>
            <a:r>
              <a:rPr lang="en-US" altLang="ja-JP" sz="1200" kern="1200" dirty="0" smtClean="0">
                <a:solidFill>
                  <a:schemeClr val="tx1"/>
                </a:solidFill>
                <a:effectLst/>
                <a:latin typeface="+mn-lt"/>
                <a:ea typeface="+mn-ea"/>
                <a:cs typeface="+mn-cs"/>
              </a:rPr>
              <a:t>in order to create more human-centered</a:t>
            </a:r>
            <a:r>
              <a:rPr lang="en-US" altLang="ja-JP" sz="1200" kern="1200" baseline="0" dirty="0" smtClean="0">
                <a:solidFill>
                  <a:schemeClr val="tx1"/>
                </a:solidFill>
                <a:effectLst/>
                <a:latin typeface="+mn-lt"/>
                <a:ea typeface="+mn-ea"/>
                <a:cs typeface="+mn-cs"/>
              </a:rPr>
              <a:t> and therefore more</a:t>
            </a:r>
            <a:r>
              <a:rPr lang="en-US" altLang="ja-JP" sz="1200" kern="1200" dirty="0" smtClean="0">
                <a:solidFill>
                  <a:schemeClr val="tx1"/>
                </a:solidFill>
                <a:effectLst/>
                <a:latin typeface="+mn-lt"/>
                <a:ea typeface="+mn-ea"/>
                <a:cs typeface="+mn-cs"/>
              </a:rPr>
              <a:t> useful, innovative, and successful products</a:t>
            </a:r>
            <a:r>
              <a:rPr lang="en-US" altLang="ja-JP" sz="1200" kern="1200" baseline="0" dirty="0" smtClean="0">
                <a:solidFill>
                  <a:schemeClr val="tx1"/>
                </a:solidFill>
                <a:effectLst/>
                <a:latin typeface="+mn-lt"/>
                <a:ea typeface="+mn-ea"/>
                <a:cs typeface="+mn-cs"/>
              </a:rPr>
              <a:t> and services.</a:t>
            </a:r>
            <a:endParaRPr kumimoji="1" lang="ja-JP" altLang="en-US" dirty="0"/>
          </a:p>
        </p:txBody>
      </p:sp>
      <p:sp>
        <p:nvSpPr>
          <p:cNvPr id="4" name="Slide Number Placeholder 3"/>
          <p:cNvSpPr>
            <a:spLocks noGrp="1"/>
          </p:cNvSpPr>
          <p:nvPr>
            <p:ph type="sldNum" sz="quarter" idx="10"/>
          </p:nvPr>
        </p:nvSpPr>
        <p:spPr/>
        <p:txBody>
          <a:bodyPr/>
          <a:lstStyle/>
          <a:p>
            <a:fld id="{D4B578FC-9B64-4FE5-BCED-FB69C719FB75}" type="slidenum">
              <a:rPr lang="en-US" smtClean="0"/>
              <a:t>15</a:t>
            </a:fld>
            <a:endParaRPr lang="en-US"/>
          </a:p>
        </p:txBody>
      </p:sp>
    </p:spTree>
    <p:extLst>
      <p:ext uri="{BB962C8B-B14F-4D97-AF65-F5344CB8AC3E}">
        <p14:creationId xmlns:p14="http://schemas.microsoft.com/office/powerpoint/2010/main" val="15252016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talk that we’re giving today began to form when Liza and I were trying to put together</a:t>
            </a:r>
            <a:r>
              <a:rPr lang="en-US" baseline="0" dirty="0" smtClean="0"/>
              <a:t> a new undergraduate course focusing on Participant-Centered Research </a:t>
            </a:r>
            <a:r>
              <a:rPr lang="en-US" baseline="0" dirty="0" smtClean="0"/>
              <a:t>for </a:t>
            </a:r>
            <a:r>
              <a:rPr lang="en-US" baseline="0" dirty="0" smtClean="0"/>
              <a:t>MSU’s program in experience architecture. </a:t>
            </a:r>
          </a:p>
          <a:p>
            <a:endParaRPr lang="en-US" baseline="0" dirty="0" smtClean="0"/>
          </a:p>
          <a:p>
            <a:r>
              <a:rPr lang="en-US" baseline="0" dirty="0" smtClean="0"/>
              <a:t>We </a:t>
            </a:r>
            <a:r>
              <a:rPr lang="en-US" baseline="0" dirty="0" smtClean="0"/>
              <a:t>started by doing a survey of the current state of participant-centered research, </a:t>
            </a:r>
          </a:p>
          <a:p>
            <a:endParaRPr lang="en-US" baseline="0" dirty="0" smtClean="0"/>
          </a:p>
          <a:p>
            <a:r>
              <a:rPr lang="en-US" baseline="0" dirty="0" smtClean="0"/>
              <a:t>As </a:t>
            </a:r>
            <a:r>
              <a:rPr lang="en-US" baseline="0" dirty="0" smtClean="0"/>
              <a:t>part of this search, we kept coming back to the realization that this type of research hasn’t really arrived in industry. </a:t>
            </a:r>
          </a:p>
          <a:p>
            <a:endParaRPr lang="en-US" baseline="0" dirty="0" smtClean="0"/>
          </a:p>
          <a:p>
            <a:r>
              <a:rPr lang="en-US" baseline="0" dirty="0" smtClean="0"/>
              <a:t>It hasn’t become an integral part of the product and service development process at most companies, </a:t>
            </a:r>
            <a:r>
              <a:rPr lang="en-US" baseline="0" dirty="0" smtClean="0"/>
              <a:t>even </a:t>
            </a:r>
            <a:r>
              <a:rPr lang="en-US" baseline="0" dirty="0" smtClean="0"/>
              <a:t>companies that see the importance of participant-centered research and have invested money in practicing it. </a:t>
            </a:r>
          </a:p>
          <a:p>
            <a:endParaRPr lang="en-US" baseline="0" dirty="0" smtClean="0"/>
          </a:p>
          <a:p>
            <a:r>
              <a:rPr lang="en-US" baseline="0" dirty="0" smtClean="0"/>
              <a:t>And we started to wonder why is that, why hasn’t it arrived.</a:t>
            </a:r>
            <a:endParaRPr lang="en-US" dirty="0"/>
          </a:p>
        </p:txBody>
      </p:sp>
      <p:sp>
        <p:nvSpPr>
          <p:cNvPr id="4" name="Slide Number Placeholder 3"/>
          <p:cNvSpPr>
            <a:spLocks noGrp="1"/>
          </p:cNvSpPr>
          <p:nvPr>
            <p:ph type="sldNum" sz="quarter" idx="10"/>
          </p:nvPr>
        </p:nvSpPr>
        <p:spPr/>
        <p:txBody>
          <a:bodyPr/>
          <a:lstStyle/>
          <a:p>
            <a:fld id="{D4B578FC-9B64-4FE5-BCED-FB69C719FB75}" type="slidenum">
              <a:rPr lang="en-US" smtClean="0"/>
              <a:t>2</a:t>
            </a:fld>
            <a:endParaRPr lang="en-US"/>
          </a:p>
        </p:txBody>
      </p:sp>
    </p:spTree>
    <p:extLst>
      <p:ext uri="{BB962C8B-B14F-4D97-AF65-F5344CB8AC3E}">
        <p14:creationId xmlns:p14="http://schemas.microsoft.com/office/powerpoint/2010/main" val="473492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I’ll get to the answer</a:t>
            </a:r>
            <a:r>
              <a:rPr lang="en-US" sz="1200" kern="1200" baseline="0" dirty="0" smtClean="0">
                <a:solidFill>
                  <a:schemeClr val="tx1"/>
                </a:solidFill>
                <a:effectLst/>
                <a:latin typeface="+mn-lt"/>
                <a:ea typeface="+mn-ea"/>
                <a:cs typeface="+mn-cs"/>
              </a:rPr>
              <a:t>, but before I do,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I first want to define what we mean when we say participant centered </a:t>
            </a:r>
            <a:r>
              <a:rPr lang="en-US" sz="1200" kern="1200" baseline="0" dirty="0" smtClean="0">
                <a:solidFill>
                  <a:schemeClr val="tx1"/>
                </a:solidFill>
                <a:effectLst/>
                <a:latin typeface="+mn-lt"/>
                <a:ea typeface="+mn-ea"/>
                <a:cs typeface="+mn-cs"/>
              </a:rPr>
              <a:t>research. </a:t>
            </a:r>
            <a:r>
              <a:rPr lang="en-US" sz="1200" kern="1200" dirty="0" smtClean="0">
                <a:solidFill>
                  <a:schemeClr val="tx1"/>
                </a:solidFill>
                <a:effectLst/>
                <a:latin typeface="+mn-lt"/>
                <a:ea typeface="+mn-ea"/>
                <a:cs typeface="+mn-cs"/>
              </a:rPr>
              <a:t>Industry </a:t>
            </a:r>
            <a:r>
              <a:rPr lang="en-US" sz="1200" kern="1200" dirty="0" smtClean="0">
                <a:solidFill>
                  <a:schemeClr val="tx1"/>
                </a:solidFill>
                <a:effectLst/>
                <a:latin typeface="+mn-lt"/>
                <a:ea typeface="+mn-ea"/>
                <a:cs typeface="+mn-cs"/>
              </a:rPr>
              <a:t>expert Erika Hall defines </a:t>
            </a:r>
            <a:r>
              <a:rPr lang="en-US" sz="1200" kern="1200" dirty="0" smtClean="0">
                <a:solidFill>
                  <a:schemeClr val="tx1"/>
                </a:solidFill>
                <a:effectLst/>
                <a:latin typeface="+mn-lt"/>
                <a:ea typeface="+mn-ea"/>
                <a:cs typeface="+mn-cs"/>
              </a:rPr>
              <a:t>research in </a:t>
            </a:r>
            <a:r>
              <a:rPr lang="en-US" sz="1200" i="1" kern="1200" dirty="0" smtClean="0">
                <a:solidFill>
                  <a:schemeClr val="tx1"/>
                </a:solidFill>
                <a:effectLst/>
                <a:latin typeface="+mn-lt"/>
                <a:ea typeface="+mn-ea"/>
                <a:cs typeface="+mn-cs"/>
              </a:rPr>
              <a:t>Just Enough Research</a:t>
            </a:r>
            <a:r>
              <a:rPr lang="en-US"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as “systematic inquiry.” </a:t>
            </a:r>
            <a:r>
              <a:rPr lang="en-US" sz="1200" kern="1200" dirty="0" smtClean="0">
                <a:solidFill>
                  <a:schemeClr val="tx1"/>
                </a:solidFill>
                <a:effectLst/>
                <a:latin typeface="+mn-lt"/>
                <a:ea typeface="+mn-ea"/>
                <a:cs typeface="+mn-cs"/>
              </a:rPr>
              <a:t>Or</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i</a:t>
            </a:r>
            <a:r>
              <a:rPr lang="en-US" sz="1200" kern="1200" dirty="0" smtClean="0">
                <a:solidFill>
                  <a:schemeClr val="tx1"/>
                </a:solidFill>
                <a:effectLst/>
                <a:latin typeface="+mn-lt"/>
                <a:ea typeface="+mn-ea"/>
                <a:cs typeface="+mn-cs"/>
              </a:rPr>
              <a:t>n other</a:t>
            </a:r>
            <a:r>
              <a:rPr lang="en-US" sz="1200" kern="1200" baseline="0" dirty="0" smtClean="0">
                <a:solidFill>
                  <a:schemeClr val="tx1"/>
                </a:solidFill>
                <a:effectLst/>
                <a:latin typeface="+mn-lt"/>
                <a:ea typeface="+mn-ea"/>
                <a:cs typeface="+mn-cs"/>
              </a:rPr>
              <a:t> words: </a:t>
            </a:r>
            <a:r>
              <a:rPr lang="en-US" sz="1200" kern="1200" dirty="0" smtClean="0">
                <a:solidFill>
                  <a:schemeClr val="tx1"/>
                </a:solidFill>
                <a:effectLst/>
                <a:latin typeface="+mn-lt"/>
                <a:ea typeface="+mn-ea"/>
                <a:cs typeface="+mn-cs"/>
              </a:rPr>
              <a:t>“you want to know more about a particular topic, so you go through a process to increase your knowledge. </a:t>
            </a:r>
            <a:r>
              <a:rPr lang="en-US" sz="1200" kern="1200" dirty="0" smtClean="0">
                <a:solidFill>
                  <a:schemeClr val="tx1"/>
                </a:solidFill>
                <a:effectLst/>
                <a:latin typeface="+mn-lt"/>
                <a:ea typeface="+mn-ea"/>
                <a:cs typeface="+mn-cs"/>
              </a:rPr>
              <a:t>The </a:t>
            </a:r>
            <a:r>
              <a:rPr lang="en-US" sz="1200" kern="1200" dirty="0" smtClean="0">
                <a:solidFill>
                  <a:schemeClr val="tx1"/>
                </a:solidFill>
                <a:effectLst/>
                <a:latin typeface="+mn-lt"/>
                <a:ea typeface="+mn-ea"/>
                <a:cs typeface="+mn-cs"/>
              </a:rPr>
              <a:t>type of process depends on who you are and what you need to know” [12].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the</a:t>
            </a:r>
            <a:r>
              <a:rPr lang="en-US" sz="1200" kern="1200" baseline="0" dirty="0" smtClean="0">
                <a:solidFill>
                  <a:schemeClr val="tx1"/>
                </a:solidFill>
                <a:effectLst/>
                <a:latin typeface="+mn-lt"/>
                <a:ea typeface="+mn-ea"/>
                <a:cs typeface="+mn-cs"/>
              </a:rPr>
              <a:t> case of participant-centered research, </a:t>
            </a:r>
            <a:r>
              <a:rPr lang="en-US" sz="1200" kern="1200" baseline="0" dirty="0" smtClean="0">
                <a:solidFill>
                  <a:schemeClr val="tx1"/>
                </a:solidFill>
                <a:effectLst/>
                <a:latin typeface="+mn-lt"/>
                <a:ea typeface="+mn-ea"/>
                <a:cs typeface="+mn-cs"/>
              </a:rPr>
              <a:t>you </a:t>
            </a:r>
            <a:r>
              <a:rPr lang="en-US" sz="1200" kern="1200" baseline="0" dirty="0" smtClean="0">
                <a:solidFill>
                  <a:schemeClr val="tx1"/>
                </a:solidFill>
                <a:effectLst/>
                <a:latin typeface="+mn-lt"/>
                <a:ea typeface="+mn-ea"/>
                <a:cs typeface="+mn-cs"/>
              </a:rPr>
              <a:t>need to know about people’s actual behavior in a particular activity or activities in order to create useful and usable products and services, </a:t>
            </a:r>
            <a:r>
              <a:rPr lang="en-US" sz="1200" kern="1200" baseline="0" dirty="0" smtClean="0">
                <a:solidFill>
                  <a:schemeClr val="tx1"/>
                </a:solidFill>
                <a:effectLst/>
                <a:latin typeface="+mn-lt"/>
                <a:ea typeface="+mn-ea"/>
                <a:cs typeface="+mn-cs"/>
              </a:rPr>
              <a:t>so </a:t>
            </a:r>
            <a:r>
              <a:rPr lang="en-US" sz="1200" kern="1200" baseline="0" dirty="0" smtClean="0">
                <a:solidFill>
                  <a:schemeClr val="tx1"/>
                </a:solidFill>
                <a:effectLst/>
                <a:latin typeface="+mn-lt"/>
                <a:ea typeface="+mn-ea"/>
                <a:cs typeface="+mn-cs"/>
              </a:rPr>
              <a:t>you go through a process that involves engaging directly with </a:t>
            </a:r>
            <a:r>
              <a:rPr lang="en-US" sz="1200" kern="1200" dirty="0" smtClean="0">
                <a:solidFill>
                  <a:schemeClr val="tx1"/>
                </a:solidFill>
                <a:effectLst/>
                <a:latin typeface="+mn-lt"/>
                <a:ea typeface="+mn-ea"/>
                <a:cs typeface="+mn-cs"/>
              </a:rPr>
              <a:t>people who participate the activity you’re trying to improve.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4B578FC-9B64-4FE5-BCED-FB69C719FB75}" type="slidenum">
              <a:rPr lang="en-US" smtClean="0"/>
              <a:t>3</a:t>
            </a:fld>
            <a:endParaRPr lang="en-US"/>
          </a:p>
        </p:txBody>
      </p:sp>
    </p:spTree>
    <p:extLst>
      <p:ext uri="{BB962C8B-B14F-4D97-AF65-F5344CB8AC3E}">
        <p14:creationId xmlns:p14="http://schemas.microsoft.com/office/powerpoint/2010/main" val="1036083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back to the question of why</a:t>
            </a:r>
            <a:r>
              <a:rPr lang="en-US" baseline="0" dirty="0" smtClean="0"/>
              <a:t> we weren’t seeing companies successfully integrated this kind of research into their process.</a:t>
            </a:r>
          </a:p>
          <a:p>
            <a:endParaRPr lang="en-US" baseline="0" dirty="0" smtClean="0"/>
          </a:p>
          <a:p>
            <a:r>
              <a:rPr lang="en-US" dirty="0" smtClean="0"/>
              <a:t>We realized that it wasn’t because</a:t>
            </a:r>
            <a:r>
              <a:rPr lang="en-US" baseline="0" dirty="0" smtClean="0"/>
              <a:t> </a:t>
            </a:r>
            <a:r>
              <a:rPr lang="en-US" dirty="0" smtClean="0"/>
              <a:t>of a lack of interest or investment.</a:t>
            </a:r>
          </a:p>
          <a:p>
            <a:endParaRPr lang="en-US" baseline="0" dirty="0" smtClean="0"/>
          </a:p>
          <a:p>
            <a:r>
              <a:rPr lang="en-US" baseline="0" dirty="0" smtClean="0"/>
              <a:t>We found numerous well-known practitioners including Steve </a:t>
            </a:r>
            <a:r>
              <a:rPr lang="en-US" baseline="0" dirty="0" err="1" smtClean="0"/>
              <a:t>Portigal</a:t>
            </a:r>
            <a:r>
              <a:rPr lang="en-US" baseline="0" dirty="0" smtClean="0"/>
              <a:t>, James Spool, and </a:t>
            </a:r>
            <a:r>
              <a:rPr lang="en-US" baseline="0" dirty="0" err="1" smtClean="0"/>
              <a:t>Tomer</a:t>
            </a:r>
            <a:r>
              <a:rPr lang="en-US" baseline="0" dirty="0" smtClean="0"/>
              <a:t> Sharon </a:t>
            </a:r>
            <a:r>
              <a:rPr lang="en-US" baseline="0" dirty="0" smtClean="0"/>
              <a:t>asserting </a:t>
            </a:r>
            <a:r>
              <a:rPr lang="en-US" baseline="0" dirty="0" smtClean="0"/>
              <a:t>that there has been no better time than the present to be a user research practitioner.</a:t>
            </a:r>
          </a:p>
          <a:p>
            <a:endParaRPr lang="en-US" baseline="0" dirty="0" smtClean="0"/>
          </a:p>
          <a:p>
            <a:r>
              <a:rPr lang="en-US" baseline="0" dirty="0" smtClean="0"/>
              <a:t>A </a:t>
            </a:r>
            <a:r>
              <a:rPr lang="en-US" baseline="0" dirty="0" smtClean="0"/>
              <a:t>quick search of the job </a:t>
            </a:r>
            <a:r>
              <a:rPr lang="en-US" baseline="0" dirty="0" smtClean="0"/>
              <a:t>market proves this out. A quick search on the job site </a:t>
            </a:r>
            <a:r>
              <a:rPr lang="en-US" baseline="0" dirty="0" smtClean="0"/>
              <a:t>Indeed with the term </a:t>
            </a:r>
            <a:r>
              <a:rPr lang="en-US" baseline="0" dirty="0" smtClean="0"/>
              <a:t>“user research” </a:t>
            </a:r>
            <a:r>
              <a:rPr lang="en-US" baseline="0" dirty="0" smtClean="0"/>
              <a:t>found over 2,000 job postings requiring these skills, </a:t>
            </a:r>
            <a:r>
              <a:rPr lang="en-US" baseline="0" dirty="0" smtClean="0"/>
              <a:t>and </a:t>
            </a:r>
            <a:r>
              <a:rPr lang="en-US" baseline="0" dirty="0" smtClean="0"/>
              <a:t>that was just one job site on one random day.</a:t>
            </a:r>
          </a:p>
        </p:txBody>
      </p:sp>
      <p:sp>
        <p:nvSpPr>
          <p:cNvPr id="4" name="Slide Number Placeholder 3"/>
          <p:cNvSpPr>
            <a:spLocks noGrp="1"/>
          </p:cNvSpPr>
          <p:nvPr>
            <p:ph type="sldNum" sz="quarter" idx="10"/>
          </p:nvPr>
        </p:nvSpPr>
        <p:spPr/>
        <p:txBody>
          <a:bodyPr/>
          <a:lstStyle/>
          <a:p>
            <a:fld id="{D4B578FC-9B64-4FE5-BCED-FB69C719FB75}" type="slidenum">
              <a:rPr lang="en-US" smtClean="0"/>
              <a:t>4</a:t>
            </a:fld>
            <a:endParaRPr lang="en-US"/>
          </a:p>
        </p:txBody>
      </p:sp>
    </p:spTree>
    <p:extLst>
      <p:ext uri="{BB962C8B-B14F-4D97-AF65-F5344CB8AC3E}">
        <p14:creationId xmlns:p14="http://schemas.microsoft.com/office/powerpoint/2010/main" val="3230940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a:t>
            </a:r>
            <a:r>
              <a:rPr lang="en-US" baseline="0" dirty="0" smtClean="0"/>
              <a:t> also wasn’t because of a lack of available knowledge and resources. </a:t>
            </a:r>
          </a:p>
          <a:p>
            <a:endParaRPr lang="en-US" baseline="0" dirty="0" smtClean="0"/>
          </a:p>
          <a:p>
            <a:r>
              <a:rPr lang="en-US" baseline="0" dirty="0" smtClean="0"/>
              <a:t>We found an abundance to choose from. </a:t>
            </a:r>
          </a:p>
          <a:p>
            <a:endParaRPr lang="en-US" baseline="0" dirty="0" smtClean="0"/>
          </a:p>
          <a:p>
            <a:r>
              <a:rPr lang="en-US" baseline="0" dirty="0" smtClean="0"/>
              <a:t>For example, Rosenfeld has created an entire series full of books to help people learn user research practices. </a:t>
            </a:r>
          </a:p>
          <a:p>
            <a:endParaRPr lang="en-US" baseline="0" dirty="0" smtClean="0"/>
          </a:p>
          <a:p>
            <a:r>
              <a:rPr lang="en-US" baseline="0" dirty="0" smtClean="0"/>
              <a:t>A book apart has also published numerous books for industry practitioners, </a:t>
            </a:r>
            <a:r>
              <a:rPr lang="en-US" baseline="0" dirty="0" smtClean="0"/>
              <a:t> and </a:t>
            </a:r>
            <a:r>
              <a:rPr lang="en-US" baseline="0" dirty="0" smtClean="0"/>
              <a:t>100s of articles to help people learn to how to incorporate these research practices into the process of creating products and services.</a:t>
            </a:r>
            <a:endParaRPr lang="en-US" dirty="0"/>
          </a:p>
        </p:txBody>
      </p:sp>
      <p:sp>
        <p:nvSpPr>
          <p:cNvPr id="4" name="Slide Number Placeholder 3"/>
          <p:cNvSpPr>
            <a:spLocks noGrp="1"/>
          </p:cNvSpPr>
          <p:nvPr>
            <p:ph type="sldNum" sz="quarter" idx="10"/>
          </p:nvPr>
        </p:nvSpPr>
        <p:spPr/>
        <p:txBody>
          <a:bodyPr/>
          <a:lstStyle/>
          <a:p>
            <a:fld id="{D4B578FC-9B64-4FE5-BCED-FB69C719FB75}" type="slidenum">
              <a:rPr lang="en-US" smtClean="0"/>
              <a:t>5</a:t>
            </a:fld>
            <a:endParaRPr lang="en-US"/>
          </a:p>
        </p:txBody>
      </p:sp>
    </p:spTree>
    <p:extLst>
      <p:ext uri="{BB962C8B-B14F-4D97-AF65-F5344CB8AC3E}">
        <p14:creationId xmlns:p14="http://schemas.microsoft.com/office/powerpoint/2010/main" val="7914185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200" dirty="0" smtClean="0">
                <a:latin typeface="Helvetica"/>
                <a:cs typeface="Helvetica"/>
              </a:rPr>
              <a:t>And finally, it wasn’t because these concepts were brand new or situated in one field.</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roots of many of today’s conversations on applied participant-centered research date back to materials released during the late 1980s and </a:t>
            </a:r>
            <a:r>
              <a:rPr lang="en-US" sz="1200" kern="1200" dirty="0" smtClean="0">
                <a:solidFill>
                  <a:schemeClr val="tx1"/>
                </a:solidFill>
                <a:effectLst/>
                <a:latin typeface="+mn-lt"/>
                <a:ea typeface="+mn-ea"/>
                <a:cs typeface="+mn-cs"/>
              </a:rPr>
              <a:t>1990s</a:t>
            </a:r>
            <a:r>
              <a:rPr lang="en-US" sz="1200" kern="1200" baseline="0" dirty="0" smtClean="0">
                <a:solidFill>
                  <a:schemeClr val="tx1"/>
                </a:solidFill>
                <a:effectLst/>
                <a:latin typeface="+mn-lt"/>
                <a:ea typeface="+mn-ea"/>
                <a:cs typeface="+mn-cs"/>
              </a:rPr>
              <a:t> with </a:t>
            </a:r>
            <a:r>
              <a:rPr lang="en-US" sz="1200" kern="1200" baseline="0" dirty="0" smtClean="0">
                <a:solidFill>
                  <a:schemeClr val="tx1"/>
                </a:solidFill>
                <a:effectLst/>
                <a:latin typeface="+mn-lt"/>
                <a:ea typeface="+mn-ea"/>
                <a:cs typeface="+mn-cs"/>
              </a:rPr>
              <a:t>contributors </a:t>
            </a:r>
            <a:r>
              <a:rPr lang="en-US" sz="1200" kern="1200" dirty="0" smtClean="0">
                <a:solidFill>
                  <a:schemeClr val="tx1"/>
                </a:solidFill>
                <a:effectLst/>
                <a:latin typeface="+mn-lt"/>
                <a:ea typeface="+mn-ea"/>
                <a:cs typeface="+mn-cs"/>
              </a:rPr>
              <a:t>from fields as diverse as technical communication, cognitive psychology, computer science, art and design, and theater. </a:t>
            </a:r>
          </a:p>
          <a:p>
            <a:endParaRPr lang="en-US" sz="1200" baseline="0" dirty="0" smtClean="0"/>
          </a:p>
          <a:p>
            <a:endParaRPr lang="en-US" sz="1200" dirty="0" smtClean="0"/>
          </a:p>
        </p:txBody>
      </p:sp>
      <p:sp>
        <p:nvSpPr>
          <p:cNvPr id="4" name="Slide Number Placeholder 3"/>
          <p:cNvSpPr>
            <a:spLocks noGrp="1"/>
          </p:cNvSpPr>
          <p:nvPr>
            <p:ph type="sldNum" sz="quarter" idx="10"/>
          </p:nvPr>
        </p:nvSpPr>
        <p:spPr/>
        <p:txBody>
          <a:bodyPr/>
          <a:lstStyle/>
          <a:p>
            <a:fld id="{D4B578FC-9B64-4FE5-BCED-FB69C719FB75}" type="slidenum">
              <a:rPr lang="en-US" smtClean="0"/>
              <a:t>6</a:t>
            </a:fld>
            <a:endParaRPr lang="en-US"/>
          </a:p>
        </p:txBody>
      </p:sp>
    </p:spTree>
    <p:extLst>
      <p:ext uri="{BB962C8B-B14F-4D97-AF65-F5344CB8AC3E}">
        <p14:creationId xmlns:p14="http://schemas.microsoft.com/office/powerpoint/2010/main" val="26851540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even with all of this investment</a:t>
            </a:r>
            <a:r>
              <a:rPr lang="en-US" baseline="0" dirty="0" smtClean="0"/>
              <a:t> </a:t>
            </a:r>
            <a:r>
              <a:rPr lang="en-US" baseline="0" dirty="0" smtClean="0"/>
              <a:t>and </a:t>
            </a:r>
            <a:r>
              <a:rPr lang="en-US" baseline="0" dirty="0" smtClean="0"/>
              <a:t>all of these resources both new and from past decades, </a:t>
            </a:r>
            <a:r>
              <a:rPr lang="en-US" baseline="0" dirty="0" smtClean="0"/>
              <a:t>we </a:t>
            </a:r>
            <a:r>
              <a:rPr lang="en-US" baseline="0" dirty="0" smtClean="0"/>
              <a:t>still see companies and practitioners struggling with participant-centered </a:t>
            </a:r>
            <a:r>
              <a:rPr lang="en-US" baseline="0" dirty="0" smtClean="0"/>
              <a:t>research. Along </a:t>
            </a:r>
            <a:r>
              <a:rPr lang="en-US" baseline="0" dirty="0" smtClean="0"/>
              <a:t>with resources teaching </a:t>
            </a:r>
            <a:r>
              <a:rPr lang="en-US" i="0" baseline="0" dirty="0" smtClean="0"/>
              <a:t>how</a:t>
            </a:r>
            <a:r>
              <a:rPr lang="en-US" i="1" baseline="0" dirty="0" smtClean="0"/>
              <a:t> </a:t>
            </a:r>
            <a:r>
              <a:rPr lang="en-US" i="0" baseline="0" dirty="0" smtClean="0"/>
              <a:t>to effectively </a:t>
            </a:r>
            <a:r>
              <a:rPr lang="en-US" i="1" baseline="0" dirty="0" smtClean="0"/>
              <a:t>conduct</a:t>
            </a:r>
            <a:r>
              <a:rPr lang="en-US" i="0" baseline="0" dirty="0" smtClean="0"/>
              <a:t> participant centered resources, </a:t>
            </a:r>
            <a:r>
              <a:rPr lang="en-US" i="0" baseline="0" dirty="0" smtClean="0"/>
              <a:t>there many </a:t>
            </a:r>
            <a:r>
              <a:rPr lang="en-US" i="0" baseline="0" dirty="0" smtClean="0"/>
              <a:t>resources teaching practitioners how to get their companies to incorporate it effectively. </a:t>
            </a:r>
          </a:p>
          <a:p>
            <a:endParaRPr lang="en-US" i="0" baseline="0" dirty="0" smtClean="0"/>
          </a:p>
          <a:p>
            <a:r>
              <a:rPr lang="en-US" baseline="0" dirty="0" smtClean="0"/>
              <a:t>Recently in </a:t>
            </a:r>
            <a:r>
              <a:rPr lang="en-US" baseline="0" dirty="0" smtClean="0"/>
              <a:t>2012, </a:t>
            </a:r>
            <a:r>
              <a:rPr lang="en-US" baseline="0" dirty="0" err="1" smtClean="0"/>
              <a:t>Tomer</a:t>
            </a:r>
            <a:r>
              <a:rPr lang="en-US" baseline="0" dirty="0" smtClean="0"/>
              <a:t> Sharon published </a:t>
            </a:r>
            <a:r>
              <a:rPr lang="en-US" i="1" baseline="0" dirty="0" smtClean="0"/>
              <a:t>It’s Our Research, </a:t>
            </a:r>
            <a:r>
              <a:rPr lang="en-US" i="0" baseline="0" dirty="0" smtClean="0"/>
              <a:t>an </a:t>
            </a:r>
            <a:r>
              <a:rPr lang="en-US" i="0" baseline="0" dirty="0" smtClean="0"/>
              <a:t>entire book with the </a:t>
            </a:r>
            <a:r>
              <a:rPr lang="en-US" i="0" baseline="0" dirty="0" smtClean="0"/>
              <a:t>purpose of </a:t>
            </a:r>
            <a:r>
              <a:rPr lang="en-US" i="0" baseline="0" dirty="0" smtClean="0"/>
              <a:t>teaching practitioners </a:t>
            </a:r>
            <a:r>
              <a:rPr lang="en-US" i="0" baseline="0" dirty="0" smtClean="0"/>
              <a:t>how </a:t>
            </a:r>
            <a:r>
              <a:rPr lang="en-US" i="0" baseline="0" dirty="0" smtClean="0"/>
              <a:t>to </a:t>
            </a:r>
            <a:r>
              <a:rPr lang="en-US" i="0" baseline="0" dirty="0" smtClean="0"/>
              <a:t>get user research actually accepted, valued, </a:t>
            </a:r>
            <a:r>
              <a:rPr lang="en-US" i="0" baseline="0" dirty="0" smtClean="0"/>
              <a:t>and used at their </a:t>
            </a:r>
            <a:r>
              <a:rPr lang="en-US" i="0" baseline="0" dirty="0" smtClean="0"/>
              <a:t>companies. This work is still incredibly relevant and necessary for researchers who haven’t yet achieved this at their companies. </a:t>
            </a:r>
            <a:endParaRPr lang="en-US" i="0" baseline="0" dirty="0" smtClean="0"/>
          </a:p>
          <a:p>
            <a:endParaRPr lang="en-US" i="0" baseline="0" dirty="0" smtClean="0"/>
          </a:p>
          <a:p>
            <a:r>
              <a:rPr lang="en-US" i="0" baseline="0" dirty="0" smtClean="0"/>
              <a:t>So we come back to the question of why. </a:t>
            </a:r>
          </a:p>
          <a:p>
            <a:endParaRPr lang="en-US" i="0" baseline="0" dirty="0" smtClean="0"/>
          </a:p>
          <a:p>
            <a:r>
              <a:rPr lang="en-US" i="0" dirty="0" smtClean="0"/>
              <a:t>Why</a:t>
            </a:r>
            <a:r>
              <a:rPr lang="en-US" dirty="0" smtClean="0"/>
              <a:t> are companies still trying to figure out how to make</a:t>
            </a:r>
            <a:r>
              <a:rPr lang="en-US" baseline="0" dirty="0" smtClean="0"/>
              <a:t> research an integral part of their process, </a:t>
            </a:r>
            <a:r>
              <a:rPr lang="en-US" baseline="0" dirty="0" smtClean="0"/>
              <a:t>and </a:t>
            </a:r>
            <a:r>
              <a:rPr lang="en-US" baseline="0" dirty="0" smtClean="0"/>
              <a:t>why are we as practitioners struggling to help?</a:t>
            </a:r>
            <a:endParaRPr lang="en-US" dirty="0"/>
          </a:p>
        </p:txBody>
      </p:sp>
      <p:sp>
        <p:nvSpPr>
          <p:cNvPr id="4" name="Slide Number Placeholder 3"/>
          <p:cNvSpPr>
            <a:spLocks noGrp="1"/>
          </p:cNvSpPr>
          <p:nvPr>
            <p:ph type="sldNum" sz="quarter" idx="10"/>
          </p:nvPr>
        </p:nvSpPr>
        <p:spPr/>
        <p:txBody>
          <a:bodyPr/>
          <a:lstStyle/>
          <a:p>
            <a:fld id="{D4B578FC-9B64-4FE5-BCED-FB69C719FB75}" type="slidenum">
              <a:rPr lang="en-US" smtClean="0"/>
              <a:t>7</a:t>
            </a:fld>
            <a:endParaRPr lang="en-US"/>
          </a:p>
        </p:txBody>
      </p:sp>
    </p:spTree>
    <p:extLst>
      <p:ext uri="{BB962C8B-B14F-4D97-AF65-F5344CB8AC3E}">
        <p14:creationId xmlns:p14="http://schemas.microsoft.com/office/powerpoint/2010/main" val="2561964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Our experience, and our investigation of other’s experiences has shown us that a major reason for this discrepancy between the desire to make informed decisions based on research and actually putting that into </a:t>
            </a:r>
            <a:r>
              <a:rPr lang="en-US" baseline="0" dirty="0" smtClean="0"/>
              <a:t>practice is </a:t>
            </a:r>
            <a:r>
              <a:rPr lang="en-US" baseline="0" dirty="0" smtClean="0"/>
              <a:t>that different parts of organizations are often trying to pursue similar types of inquiry without collaborating with one </a:t>
            </a:r>
            <a:r>
              <a:rPr lang="en-US" baseline="0" dirty="0" smtClean="0"/>
              <a:t>another. In part, this is </a:t>
            </a:r>
            <a:r>
              <a:rPr lang="en-US" baseline="0" dirty="0" smtClean="0"/>
              <a:t>due to a fractured understanding of methods and terms for this same type of inquiry.</a:t>
            </a:r>
          </a:p>
          <a:p>
            <a:endParaRPr lang="en-US" sz="1200" kern="1200" baseline="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This issue was explored at SIGDOC in 2009 by Potts and </a:t>
            </a:r>
            <a:r>
              <a:rPr lang="en-US" sz="1200" kern="1200" dirty="0" err="1" smtClean="0">
                <a:solidFill>
                  <a:schemeClr val="tx1"/>
                </a:solidFill>
                <a:effectLst/>
                <a:latin typeface="+mn-lt"/>
                <a:ea typeface="+mn-ea"/>
                <a:cs typeface="+mn-cs"/>
              </a:rPr>
              <a:t>Bartocci</a:t>
            </a:r>
            <a:r>
              <a:rPr lang="en-US" sz="1200" kern="1200" dirty="0" smtClean="0">
                <a:solidFill>
                  <a:schemeClr val="tx1"/>
                </a:solidFill>
                <a:effectLst/>
                <a:latin typeface="+mn-lt"/>
                <a:ea typeface="+mn-ea"/>
                <a:cs typeface="+mn-cs"/>
              </a:rPr>
              <a:t>, and more recently in an</a:t>
            </a:r>
            <a:r>
              <a:rPr lang="en-US" sz="1200" kern="1200" baseline="0" dirty="0" smtClean="0">
                <a:solidFill>
                  <a:schemeClr val="tx1"/>
                </a:solidFill>
                <a:effectLst/>
                <a:latin typeface="+mn-lt"/>
                <a:ea typeface="+mn-ea"/>
                <a:cs typeface="+mn-cs"/>
              </a:rPr>
              <a:t> article by </a:t>
            </a:r>
            <a:r>
              <a:rPr lang="en-US" sz="1200" kern="1200" baseline="0" dirty="0" smtClean="0">
                <a:solidFill>
                  <a:schemeClr val="tx1"/>
                </a:solidFill>
                <a:effectLst/>
                <a:latin typeface="+mn-lt"/>
                <a:ea typeface="+mn-ea"/>
                <a:cs typeface="+mn-cs"/>
              </a:rPr>
              <a:t>Rosenfeld on A List Apart. </a:t>
            </a:r>
            <a:endParaRPr lang="en-US" sz="1200" kern="1200" baseline="0" dirty="0" smtClean="0">
              <a:solidFill>
                <a:schemeClr val="tx1"/>
              </a:solidFill>
              <a:effectLst/>
              <a:latin typeface="+mn-lt"/>
              <a:ea typeface="+mn-ea"/>
              <a:cs typeface="+mn-cs"/>
            </a:endParaRPr>
          </a:p>
          <a:p>
            <a:endParaRPr lang="en-US" sz="1200" kern="1200" baseline="0" dirty="0" err="1"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Just among user experience professionals it’s referred to as user research, usability, </a:t>
            </a:r>
            <a:r>
              <a:rPr lang="en-US" baseline="0" dirty="0" smtClean="0"/>
              <a:t>user experience research, design research, on a broader level and filled in with </a:t>
            </a:r>
            <a:r>
              <a:rPr lang="en-US" baseline="0" dirty="0" smtClean="0"/>
              <a:t>numerous </a:t>
            </a:r>
            <a:r>
              <a:rPr lang="en-US" baseline="0" dirty="0" err="1" smtClean="0"/>
              <a:t>micromethods</a:t>
            </a:r>
            <a:r>
              <a:rPr lang="en-US" baseline="0" dirty="0" smtClean="0"/>
              <a:t>.</a:t>
            </a:r>
            <a:endParaRPr lang="en-US" sz="1200" kern="1200" baseline="0" dirty="0" smtClean="0">
              <a:solidFill>
                <a:schemeClr val="tx1"/>
              </a:solidFill>
              <a:effectLst/>
              <a:latin typeface="+mn-lt"/>
              <a:ea typeface="+mn-ea"/>
              <a:cs typeface="+mn-cs"/>
            </a:endParaRP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This issue becomes even more pronounced as we move outside of user experience to look at other areas of industry including marketers, business strategists, and </a:t>
            </a:r>
            <a:r>
              <a:rPr lang="en-US" sz="1200" kern="1200" baseline="0" dirty="0" err="1" smtClean="0">
                <a:solidFill>
                  <a:schemeClr val="tx1"/>
                </a:solidFill>
                <a:effectLst/>
                <a:latin typeface="+mn-lt"/>
                <a:ea typeface="+mn-ea"/>
                <a:cs typeface="+mn-cs"/>
              </a:rPr>
              <a:t>entrepeneurs</a:t>
            </a:r>
            <a:r>
              <a:rPr lang="en-US" sz="1200" kern="1200" baseline="0" dirty="0" smtClean="0">
                <a:solidFill>
                  <a:schemeClr val="tx1"/>
                </a:solidFill>
                <a:effectLst/>
                <a:latin typeface="+mn-lt"/>
                <a:ea typeface="+mn-ea"/>
                <a:cs typeface="+mn-cs"/>
              </a:rPr>
              <a:t>, which we’ll explore in </a:t>
            </a:r>
            <a:r>
              <a:rPr lang="en-US" sz="1200" kern="1200" baseline="0" dirty="0" smtClean="0">
                <a:solidFill>
                  <a:schemeClr val="tx1"/>
                </a:solidFill>
                <a:effectLst/>
                <a:latin typeface="+mn-lt"/>
                <a:ea typeface="+mn-ea"/>
                <a:cs typeface="+mn-cs"/>
              </a:rPr>
              <a:t>the next few slides. </a:t>
            </a:r>
            <a:endParaRPr lang="en-US" baseline="0" dirty="0" smtClean="0"/>
          </a:p>
        </p:txBody>
      </p:sp>
      <p:sp>
        <p:nvSpPr>
          <p:cNvPr id="4" name="Slide Number Placeholder 3"/>
          <p:cNvSpPr>
            <a:spLocks noGrp="1"/>
          </p:cNvSpPr>
          <p:nvPr>
            <p:ph type="sldNum" sz="quarter" idx="10"/>
          </p:nvPr>
        </p:nvSpPr>
        <p:spPr/>
        <p:txBody>
          <a:bodyPr/>
          <a:lstStyle/>
          <a:p>
            <a:fld id="{D4B578FC-9B64-4FE5-BCED-FB69C719FB75}" type="slidenum">
              <a:rPr lang="en-US" smtClean="0"/>
              <a:t>8</a:t>
            </a:fld>
            <a:endParaRPr lang="en-US"/>
          </a:p>
        </p:txBody>
      </p:sp>
    </p:spTree>
    <p:extLst>
      <p:ext uri="{BB962C8B-B14F-4D97-AF65-F5344CB8AC3E}">
        <p14:creationId xmlns:p14="http://schemas.microsoft.com/office/powerpoint/2010/main" val="36102669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ja-JP" sz="1200" kern="1200" dirty="0" smtClean="0">
                <a:solidFill>
                  <a:schemeClr val="tx1"/>
                </a:solidFill>
                <a:effectLst/>
                <a:latin typeface="+mn-lt"/>
                <a:ea typeface="+mn-ea"/>
                <a:cs typeface="+mn-cs"/>
              </a:rPr>
              <a:t>The</a:t>
            </a:r>
            <a:r>
              <a:rPr lang="en-US" altLang="ja-JP" sz="1200" kern="1200" baseline="0" dirty="0" smtClean="0">
                <a:solidFill>
                  <a:schemeClr val="tx1"/>
                </a:solidFill>
                <a:effectLst/>
                <a:latin typeface="+mn-lt"/>
                <a:ea typeface="+mn-ea"/>
                <a:cs typeface="+mn-cs"/>
              </a:rPr>
              <a:t> first industry methodology we’ll look at is </a:t>
            </a:r>
            <a:r>
              <a:rPr lang="en-US" altLang="ja-JP" sz="1200" kern="1200" dirty="0" smtClean="0">
                <a:solidFill>
                  <a:schemeClr val="tx1"/>
                </a:solidFill>
                <a:effectLst/>
                <a:latin typeface="+mn-lt"/>
                <a:ea typeface="+mn-ea"/>
                <a:cs typeface="+mn-cs"/>
              </a:rPr>
              <a:t>the Lean Startup movement, which has gained a lot of traction in software in particular. </a:t>
            </a:r>
          </a:p>
          <a:p>
            <a:endParaRPr lang="en-US" altLang="ja-JP" sz="1200" kern="1200" dirty="0" smtClean="0">
              <a:solidFill>
                <a:schemeClr val="tx1"/>
              </a:solidFill>
              <a:effectLst/>
              <a:latin typeface="+mn-lt"/>
              <a:ea typeface="+mn-ea"/>
              <a:cs typeface="+mn-cs"/>
            </a:endParaRPr>
          </a:p>
          <a:p>
            <a:r>
              <a:rPr lang="en-US" altLang="ja-JP" sz="1200" kern="1200" dirty="0" smtClean="0">
                <a:solidFill>
                  <a:schemeClr val="tx1"/>
                </a:solidFill>
                <a:effectLst/>
                <a:latin typeface="+mn-lt"/>
                <a:ea typeface="+mn-ea"/>
                <a:cs typeface="+mn-cs"/>
              </a:rPr>
              <a:t>This movement was founded by Eric </a:t>
            </a:r>
            <a:r>
              <a:rPr lang="en-US" altLang="ja-JP" sz="1200" kern="1200" dirty="0" err="1" smtClean="0">
                <a:solidFill>
                  <a:schemeClr val="tx1"/>
                </a:solidFill>
                <a:effectLst/>
                <a:latin typeface="+mn-lt"/>
                <a:ea typeface="+mn-ea"/>
                <a:cs typeface="+mn-cs"/>
              </a:rPr>
              <a:t>Ries</a:t>
            </a:r>
            <a:r>
              <a:rPr lang="en-US" altLang="ja-JP" sz="1200" kern="1200" dirty="0" smtClean="0">
                <a:solidFill>
                  <a:schemeClr val="tx1"/>
                </a:solidFill>
                <a:effectLst/>
                <a:latin typeface="+mn-lt"/>
                <a:ea typeface="+mn-ea"/>
                <a:cs typeface="+mn-cs"/>
              </a:rPr>
              <a:t> and became popular when he published </a:t>
            </a:r>
            <a:r>
              <a:rPr lang="en-US" altLang="ja-JP" sz="1200" i="1" kern="1200" dirty="0" smtClean="0">
                <a:solidFill>
                  <a:schemeClr val="tx1"/>
                </a:solidFill>
                <a:effectLst/>
                <a:latin typeface="+mn-lt"/>
                <a:ea typeface="+mn-ea"/>
                <a:cs typeface="+mn-cs"/>
              </a:rPr>
              <a:t>The Lean Startup</a:t>
            </a:r>
            <a:r>
              <a:rPr lang="en-US" altLang="ja-JP" sz="1200" kern="1200" dirty="0" smtClean="0">
                <a:solidFill>
                  <a:schemeClr val="tx1"/>
                </a:solidFill>
                <a:effectLst/>
                <a:latin typeface="+mn-lt"/>
                <a:ea typeface="+mn-ea"/>
                <a:cs typeface="+mn-cs"/>
              </a:rPr>
              <a:t> book in 2011.</a:t>
            </a:r>
          </a:p>
          <a:p>
            <a:endParaRPr lang="en-US" altLang="ja-JP" sz="1200" kern="1200" dirty="0" smtClean="0">
              <a:solidFill>
                <a:schemeClr val="tx1"/>
              </a:solidFill>
              <a:effectLst/>
              <a:latin typeface="+mn-lt"/>
              <a:ea typeface="+mn-ea"/>
              <a:cs typeface="+mn-cs"/>
            </a:endParaRPr>
          </a:p>
          <a:p>
            <a:r>
              <a:rPr lang="en-US" altLang="ja-JP" sz="1200" kern="1200" dirty="0" smtClean="0">
                <a:solidFill>
                  <a:schemeClr val="tx1"/>
                </a:solidFill>
                <a:effectLst/>
                <a:latin typeface="+mn-lt"/>
                <a:ea typeface="+mn-ea"/>
                <a:cs typeface="+mn-cs"/>
              </a:rPr>
              <a:t>Within Lean there’s a core concept called validated learning. </a:t>
            </a:r>
          </a:p>
          <a:p>
            <a:endParaRPr lang="en-US" altLang="ja-JP" sz="1200" kern="1200" dirty="0" smtClean="0">
              <a:solidFill>
                <a:schemeClr val="tx1"/>
              </a:solidFill>
              <a:effectLst/>
              <a:latin typeface="+mn-lt"/>
              <a:ea typeface="+mn-ea"/>
              <a:cs typeface="+mn-cs"/>
            </a:endParaRPr>
          </a:p>
          <a:p>
            <a:r>
              <a:rPr lang="en-US" altLang="ja-JP" sz="1200" kern="1200" dirty="0" smtClean="0">
                <a:solidFill>
                  <a:schemeClr val="tx1"/>
                </a:solidFill>
                <a:effectLst/>
                <a:latin typeface="+mn-lt"/>
                <a:ea typeface="+mn-ea"/>
                <a:cs typeface="+mn-cs"/>
              </a:rPr>
              <a:t>Which, according to </a:t>
            </a:r>
            <a:r>
              <a:rPr lang="en-US" altLang="ja-JP" sz="1200" kern="1200" dirty="0" err="1" smtClean="0">
                <a:solidFill>
                  <a:schemeClr val="tx1"/>
                </a:solidFill>
                <a:effectLst/>
                <a:latin typeface="+mn-lt"/>
                <a:ea typeface="+mn-ea"/>
                <a:cs typeface="+mn-cs"/>
              </a:rPr>
              <a:t>Ries</a:t>
            </a:r>
            <a:r>
              <a:rPr lang="en-US" altLang="ja-JP" sz="1200" kern="1200" dirty="0" smtClean="0">
                <a:solidFill>
                  <a:schemeClr val="tx1"/>
                </a:solidFill>
                <a:effectLst/>
                <a:latin typeface="+mn-lt"/>
                <a:ea typeface="+mn-ea"/>
                <a:cs typeface="+mn-cs"/>
              </a:rPr>
              <a:t>, is “the process of demonstrating empirically that a team has discovered valuable truths about a startup’s present and future business prospects.” </a:t>
            </a:r>
          </a:p>
          <a:p>
            <a:endParaRPr lang="en-US" altLang="ja-JP" sz="1200" kern="1200" dirty="0" smtClean="0">
              <a:solidFill>
                <a:schemeClr val="tx1"/>
              </a:solidFill>
              <a:effectLst/>
              <a:latin typeface="+mn-lt"/>
              <a:ea typeface="+mn-ea"/>
              <a:cs typeface="+mn-cs"/>
            </a:endParaRPr>
          </a:p>
          <a:p>
            <a:r>
              <a:rPr lang="en-US" altLang="ja-JP" sz="1200" kern="1200" dirty="0" smtClean="0">
                <a:solidFill>
                  <a:schemeClr val="tx1"/>
                </a:solidFill>
                <a:effectLst/>
                <a:latin typeface="+mn-lt"/>
                <a:ea typeface="+mn-ea"/>
                <a:cs typeface="+mn-cs"/>
              </a:rPr>
              <a:t>Which, if you read th</a:t>
            </a:r>
            <a:r>
              <a:rPr lang="en-US" altLang="ja-JP" sz="1200" kern="1200" baseline="0" dirty="0" smtClean="0">
                <a:solidFill>
                  <a:schemeClr val="tx1"/>
                </a:solidFill>
                <a:effectLst/>
                <a:latin typeface="+mn-lt"/>
                <a:ea typeface="+mn-ea"/>
                <a:cs typeface="+mn-cs"/>
              </a:rPr>
              <a:t>e examples in the book, often </a:t>
            </a:r>
            <a:r>
              <a:rPr lang="en-US" altLang="ja-JP" sz="1200" kern="1200" dirty="0" smtClean="0">
                <a:solidFill>
                  <a:schemeClr val="tx1"/>
                </a:solidFill>
                <a:effectLst/>
                <a:latin typeface="+mn-lt"/>
                <a:ea typeface="+mn-ea"/>
                <a:cs typeface="+mn-cs"/>
              </a:rPr>
              <a:t>translates into interviewing</a:t>
            </a:r>
            <a:r>
              <a:rPr lang="en-US" altLang="ja-JP" sz="1200" kern="1200" baseline="0" dirty="0" smtClean="0">
                <a:solidFill>
                  <a:schemeClr val="tx1"/>
                </a:solidFill>
                <a:effectLst/>
                <a:latin typeface="+mn-lt"/>
                <a:ea typeface="+mn-ea"/>
                <a:cs typeface="+mn-cs"/>
              </a:rPr>
              <a:t> and observing </a:t>
            </a:r>
            <a:r>
              <a:rPr lang="en-US" altLang="ja-JP" sz="1200" kern="1200" dirty="0" smtClean="0">
                <a:solidFill>
                  <a:schemeClr val="tx1"/>
                </a:solidFill>
                <a:effectLst/>
                <a:latin typeface="+mn-lt"/>
                <a:ea typeface="+mn-ea"/>
                <a:cs typeface="+mn-cs"/>
              </a:rPr>
              <a:t>customers to learn, as </a:t>
            </a:r>
            <a:r>
              <a:rPr lang="en-US" altLang="ja-JP" sz="1200" kern="1200" dirty="0" err="1" smtClean="0">
                <a:solidFill>
                  <a:schemeClr val="tx1"/>
                </a:solidFill>
                <a:effectLst/>
                <a:latin typeface="+mn-lt"/>
                <a:ea typeface="+mn-ea"/>
                <a:cs typeface="+mn-cs"/>
              </a:rPr>
              <a:t>Ries</a:t>
            </a:r>
            <a:r>
              <a:rPr lang="en-US" altLang="ja-JP" sz="1200" kern="1200" dirty="0" smtClean="0">
                <a:solidFill>
                  <a:schemeClr val="tx1"/>
                </a:solidFill>
                <a:effectLst/>
                <a:latin typeface="+mn-lt"/>
                <a:ea typeface="+mn-ea"/>
                <a:cs typeface="+mn-cs"/>
              </a:rPr>
              <a:t> puts it “what they really want” as opposed to “what they say they want or what we think they should want” [28].</a:t>
            </a:r>
            <a:endParaRPr lang="en-US" dirty="0"/>
          </a:p>
        </p:txBody>
      </p:sp>
      <p:sp>
        <p:nvSpPr>
          <p:cNvPr id="4" name="Slide Number Placeholder 3"/>
          <p:cNvSpPr>
            <a:spLocks noGrp="1"/>
          </p:cNvSpPr>
          <p:nvPr>
            <p:ph type="sldNum" sz="quarter" idx="10"/>
          </p:nvPr>
        </p:nvSpPr>
        <p:spPr/>
        <p:txBody>
          <a:bodyPr/>
          <a:lstStyle/>
          <a:p>
            <a:fld id="{D4B578FC-9B64-4FE5-BCED-FB69C719FB75}" type="slidenum">
              <a:rPr lang="en-US" smtClean="0"/>
              <a:t>9</a:t>
            </a:fld>
            <a:endParaRPr lang="en-US"/>
          </a:p>
        </p:txBody>
      </p:sp>
    </p:spTree>
    <p:extLst>
      <p:ext uri="{BB962C8B-B14F-4D97-AF65-F5344CB8AC3E}">
        <p14:creationId xmlns:p14="http://schemas.microsoft.com/office/powerpoint/2010/main" val="28193051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B1CF366-9B28-7C45-AD38-628E791B0BA0}" type="datetimeFigureOut">
              <a:rPr lang="en-US" smtClean="0"/>
              <a:t>7/16/2015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44759D-0EFF-4FB2-9CCE-04E00944F0FE}"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47649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B1CF366-9B28-7C45-AD38-628E791B0BA0}" type="datetimeFigureOut">
              <a:rPr lang="en-US" smtClean="0"/>
              <a:t>7/16/2015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027D44-4E06-354C-9912-15479629062F}" type="slidenum">
              <a:rPr lang="en-US" smtClean="0"/>
              <a:t>‹#›</a:t>
            </a:fld>
            <a:endParaRPr lang="en-US"/>
          </a:p>
        </p:txBody>
      </p:sp>
    </p:spTree>
    <p:extLst>
      <p:ext uri="{BB962C8B-B14F-4D97-AF65-F5344CB8AC3E}">
        <p14:creationId xmlns:p14="http://schemas.microsoft.com/office/powerpoint/2010/main" val="24916294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B1CF366-9B28-7C45-AD38-628E791B0BA0}" type="datetimeFigureOut">
              <a:rPr lang="en-US" smtClean="0"/>
              <a:t>7/16/2015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027D44-4E06-354C-9912-15479629062F}" type="slidenum">
              <a:rPr lang="en-US" smtClean="0"/>
              <a:t>‹#›</a:t>
            </a:fld>
            <a:endParaRPr lang="en-US"/>
          </a:p>
        </p:txBody>
      </p:sp>
    </p:spTree>
    <p:extLst>
      <p:ext uri="{BB962C8B-B14F-4D97-AF65-F5344CB8AC3E}">
        <p14:creationId xmlns:p14="http://schemas.microsoft.com/office/powerpoint/2010/main" val="11880711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B1CF366-9B28-7C45-AD38-628E791B0BA0}" type="datetimeFigureOut">
              <a:rPr lang="en-US" smtClean="0"/>
              <a:t>7/16/2015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027D44-4E06-354C-9912-15479629062F}" type="slidenum">
              <a:rPr lang="en-US" smtClean="0"/>
              <a:t>‹#›</a:t>
            </a:fld>
            <a:endParaRPr lang="en-US"/>
          </a:p>
        </p:txBody>
      </p:sp>
    </p:spTree>
    <p:extLst>
      <p:ext uri="{BB962C8B-B14F-4D97-AF65-F5344CB8AC3E}">
        <p14:creationId xmlns:p14="http://schemas.microsoft.com/office/powerpoint/2010/main" val="21209944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B1CF366-9B28-7C45-AD38-628E791B0BA0}" type="datetimeFigureOut">
              <a:rPr lang="en-US" smtClean="0"/>
              <a:t>7/16/2015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027D44-4E06-354C-9912-15479629062F}"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95396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B1CF366-9B28-7C45-AD38-628E791B0BA0}" type="datetimeFigureOut">
              <a:rPr lang="en-US" smtClean="0"/>
              <a:t>7/16/2015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027D44-4E06-354C-9912-15479629062F}" type="slidenum">
              <a:rPr lang="en-US" smtClean="0"/>
              <a:t>‹#›</a:t>
            </a:fld>
            <a:endParaRPr lang="en-US"/>
          </a:p>
        </p:txBody>
      </p:sp>
    </p:spTree>
    <p:extLst>
      <p:ext uri="{BB962C8B-B14F-4D97-AF65-F5344CB8AC3E}">
        <p14:creationId xmlns:p14="http://schemas.microsoft.com/office/powerpoint/2010/main" val="19644563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B1CF366-9B28-7C45-AD38-628E791B0BA0}" type="datetimeFigureOut">
              <a:rPr lang="en-US" smtClean="0"/>
              <a:t>7/16/2015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3027D44-4E06-354C-9912-15479629062F}" type="slidenum">
              <a:rPr lang="en-US" smtClean="0"/>
              <a:t>‹#›</a:t>
            </a:fld>
            <a:endParaRPr lang="en-US"/>
          </a:p>
        </p:txBody>
      </p:sp>
    </p:spTree>
    <p:extLst>
      <p:ext uri="{BB962C8B-B14F-4D97-AF65-F5344CB8AC3E}">
        <p14:creationId xmlns:p14="http://schemas.microsoft.com/office/powerpoint/2010/main" val="32585781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B1CF366-9B28-7C45-AD38-628E791B0BA0}" type="datetimeFigureOut">
              <a:rPr lang="en-US" smtClean="0"/>
              <a:t>7/16/2015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3027D44-4E06-354C-9912-15479629062F}" type="slidenum">
              <a:rPr lang="en-US" smtClean="0"/>
              <a:t>‹#›</a:t>
            </a:fld>
            <a:endParaRPr lang="en-US"/>
          </a:p>
        </p:txBody>
      </p:sp>
    </p:spTree>
    <p:extLst>
      <p:ext uri="{BB962C8B-B14F-4D97-AF65-F5344CB8AC3E}">
        <p14:creationId xmlns:p14="http://schemas.microsoft.com/office/powerpoint/2010/main" val="6641164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CB1CF366-9B28-7C45-AD38-628E791B0BA0}" type="datetimeFigureOut">
              <a:rPr lang="en-US" smtClean="0"/>
              <a:t>7/16/2015</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73027D44-4E06-354C-9912-15479629062F}" type="slidenum">
              <a:rPr lang="en-US" smtClean="0"/>
              <a:t>‹#›</a:t>
            </a:fld>
            <a:endParaRPr lang="en-US"/>
          </a:p>
        </p:txBody>
      </p:sp>
    </p:spTree>
    <p:extLst>
      <p:ext uri="{BB962C8B-B14F-4D97-AF65-F5344CB8AC3E}">
        <p14:creationId xmlns:p14="http://schemas.microsoft.com/office/powerpoint/2010/main" val="41968973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CB1CF366-9B28-7C45-AD38-628E791B0BA0}" type="datetimeFigureOut">
              <a:rPr lang="en-US" smtClean="0"/>
              <a:t>7/16/2015</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73027D44-4E06-354C-9912-15479629062F}" type="slidenum">
              <a:rPr lang="en-US" smtClean="0"/>
              <a:t>‹#›</a:t>
            </a:fld>
            <a:endParaRPr lang="en-US"/>
          </a:p>
        </p:txBody>
      </p:sp>
    </p:spTree>
    <p:extLst>
      <p:ext uri="{BB962C8B-B14F-4D97-AF65-F5344CB8AC3E}">
        <p14:creationId xmlns:p14="http://schemas.microsoft.com/office/powerpoint/2010/main" val="11380181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1CF366-9B28-7C45-AD38-628E791B0BA0}" type="datetimeFigureOut">
              <a:rPr lang="en-US" smtClean="0"/>
              <a:t>7/16/2015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027D44-4E06-354C-9912-15479629062F}" type="slidenum">
              <a:rPr lang="en-US" smtClean="0"/>
              <a:t>‹#›</a:t>
            </a:fld>
            <a:endParaRPr lang="en-US"/>
          </a:p>
        </p:txBody>
      </p:sp>
    </p:spTree>
    <p:extLst>
      <p:ext uri="{BB962C8B-B14F-4D97-AF65-F5344CB8AC3E}">
        <p14:creationId xmlns:p14="http://schemas.microsoft.com/office/powerpoint/2010/main" val="39473267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CB1CF366-9B28-7C45-AD38-628E791B0BA0}" type="datetimeFigureOut">
              <a:rPr lang="en-US" smtClean="0"/>
              <a:t>7/16/2015</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73027D44-4E06-354C-9912-15479629062F}"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3507445"/>
      </p:ext>
    </p:extLst>
  </p:cSld>
  <p:clrMap bg1="lt1" tx1="dk1" bg2="lt2" tx2="dk2" accent1="accent1" accent2="accent2" accent3="accent3" accent4="accent4" accent5="accent5" accent6="accent6" hlink="hlink" folHlink="folHlink"/>
  <p:sldLayoutIdLst>
    <p:sldLayoutId id="2147483952" r:id="rId1"/>
    <p:sldLayoutId id="2147483953" r:id="rId2"/>
    <p:sldLayoutId id="2147483954" r:id="rId3"/>
    <p:sldLayoutId id="2147483955" r:id="rId4"/>
    <p:sldLayoutId id="2147483956" r:id="rId5"/>
    <p:sldLayoutId id="2147483957" r:id="rId6"/>
    <p:sldLayoutId id="2147483958" r:id="rId7"/>
    <p:sldLayoutId id="2147483959" r:id="rId8"/>
    <p:sldLayoutId id="2147483960" r:id="rId9"/>
    <p:sldLayoutId id="2147483961" r:id="rId10"/>
    <p:sldLayoutId id="2147483962"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hyperlink" Target="http://www.flickr.com/photos/maureenhanratty/3393735654/"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jpg"/><Relationship Id="rId7" Type="http://schemas.openxmlformats.org/officeDocument/2006/relationships/image" Target="../media/image9.png"/><Relationship Id="rId12"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jpg"/><Relationship Id="rId11" Type="http://schemas.openxmlformats.org/officeDocument/2006/relationships/image" Target="../media/image13.jpg"/><Relationship Id="rId5" Type="http://schemas.openxmlformats.org/officeDocument/2006/relationships/image" Target="../media/image7.jpg"/><Relationship Id="rId10" Type="http://schemas.openxmlformats.org/officeDocument/2006/relationships/image" Target="../media/image12.jpg"/><Relationship Id="rId4" Type="http://schemas.openxmlformats.org/officeDocument/2006/relationships/image" Target="../media/image6.jpg"/><Relationship Id="rId9"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134507"/>
            <a:ext cx="10215778" cy="3329581"/>
          </a:xfrm>
        </p:spPr>
        <p:txBody>
          <a:bodyPr/>
          <a:lstStyle/>
          <a:p>
            <a:r>
              <a:rPr lang="en-US" dirty="0"/>
              <a:t>Leading Participant-Centered Research:</a:t>
            </a:r>
          </a:p>
        </p:txBody>
      </p:sp>
      <p:sp>
        <p:nvSpPr>
          <p:cNvPr id="3" name="Subtitle 2"/>
          <p:cNvSpPr>
            <a:spLocks noGrp="1"/>
          </p:cNvSpPr>
          <p:nvPr>
            <p:ph type="subTitle" idx="1"/>
          </p:nvPr>
        </p:nvSpPr>
        <p:spPr/>
        <p:txBody>
          <a:bodyPr>
            <a:normAutofit/>
          </a:bodyPr>
          <a:lstStyle/>
          <a:p>
            <a:r>
              <a:rPr lang="en-US" sz="2400" dirty="0"/>
              <a:t>An Argument for Taking a More Strategic Role as User Experience </a:t>
            </a:r>
            <a:r>
              <a:rPr lang="en-US" sz="2400" dirty="0" smtClean="0"/>
              <a:t>Architects</a:t>
            </a:r>
          </a:p>
        </p:txBody>
      </p:sp>
      <p:sp>
        <p:nvSpPr>
          <p:cNvPr id="6" name="TextBox 5"/>
          <p:cNvSpPr txBox="1"/>
          <p:nvPr/>
        </p:nvSpPr>
        <p:spPr>
          <a:xfrm>
            <a:off x="6567055" y="6443156"/>
            <a:ext cx="5624945" cy="369332"/>
          </a:xfrm>
          <a:prstGeom prst="rect">
            <a:avLst/>
          </a:prstGeom>
          <a:noFill/>
        </p:spPr>
        <p:txBody>
          <a:bodyPr wrap="square" rtlCol="0">
            <a:spAutoFit/>
          </a:bodyPr>
          <a:lstStyle/>
          <a:p>
            <a:r>
              <a:rPr lang="en-US" dirty="0" smtClean="0">
                <a:solidFill>
                  <a:schemeClr val="tx1">
                    <a:lumMod val="75000"/>
                    <a:lumOff val="25000"/>
                  </a:schemeClr>
                </a:solidFill>
              </a:rPr>
              <a:t>Cait Ryan, MA - @</a:t>
            </a:r>
            <a:r>
              <a:rPr lang="en-US" dirty="0" err="1" smtClean="0">
                <a:solidFill>
                  <a:schemeClr val="tx1">
                    <a:lumMod val="75000"/>
                    <a:lumOff val="25000"/>
                  </a:schemeClr>
                </a:solidFill>
              </a:rPr>
              <a:t>CaitRyan</a:t>
            </a:r>
            <a:r>
              <a:rPr lang="en-US" dirty="0" smtClean="0">
                <a:solidFill>
                  <a:schemeClr val="tx1">
                    <a:lumMod val="75000"/>
                    <a:lumOff val="25000"/>
                  </a:schemeClr>
                </a:solidFill>
              </a:rPr>
              <a:t> </a:t>
            </a:r>
            <a:r>
              <a:rPr lang="en-US" dirty="0">
                <a:solidFill>
                  <a:schemeClr val="tx1">
                    <a:lumMod val="75000"/>
                    <a:lumOff val="25000"/>
                  </a:schemeClr>
                </a:solidFill>
              </a:rPr>
              <a:t>// </a:t>
            </a:r>
            <a:r>
              <a:rPr lang="en-US" dirty="0" smtClean="0">
                <a:solidFill>
                  <a:schemeClr val="tx1">
                    <a:lumMod val="75000"/>
                    <a:lumOff val="25000"/>
                  </a:schemeClr>
                </a:solidFill>
              </a:rPr>
              <a:t>Liza Potts, PhD. - @</a:t>
            </a:r>
            <a:r>
              <a:rPr lang="en-US" dirty="0" err="1" smtClean="0">
                <a:solidFill>
                  <a:schemeClr val="tx1">
                    <a:lumMod val="75000"/>
                    <a:lumOff val="25000"/>
                  </a:schemeClr>
                </a:solidFill>
              </a:rPr>
              <a:t>LizaPotts</a:t>
            </a:r>
            <a:endParaRPr lang="en-US" dirty="0">
              <a:solidFill>
                <a:schemeClr val="tx1">
                  <a:lumMod val="75000"/>
                  <a:lumOff val="25000"/>
                </a:schemeClr>
              </a:solidFill>
            </a:endParaRPr>
          </a:p>
        </p:txBody>
      </p:sp>
      <p:sp>
        <p:nvSpPr>
          <p:cNvPr id="5" name="Title 2"/>
          <p:cNvSpPr txBox="1">
            <a:spLocks/>
          </p:cNvSpPr>
          <p:nvPr/>
        </p:nvSpPr>
        <p:spPr>
          <a:xfrm>
            <a:off x="171833" y="6274876"/>
            <a:ext cx="9667802" cy="585882"/>
          </a:xfrm>
          <a:prstGeom prst="rect">
            <a:avLst/>
          </a:prstGeom>
        </p:spPr>
        <p:txBody>
          <a:bodyPr vert="horz" lIns="91440" tIns="45720" rIns="91440" bIns="45720" rtlCol="0" anchor="b">
            <a:normAutofit fontScale="97500"/>
          </a:bodyPr>
          <a:lstStyle>
            <a:lvl1pPr algn="l" defTabSz="914400" rtl="0" eaLnBrk="1" latinLnBrk="0" hangingPunct="1">
              <a:lnSpc>
                <a:spcPct val="85000"/>
              </a:lnSpc>
              <a:spcBef>
                <a:spcPct val="0"/>
              </a:spcBef>
              <a:buNone/>
              <a:defRPr sz="8000" kern="1200" spc="-50" baseline="0">
                <a:solidFill>
                  <a:schemeClr val="tx1">
                    <a:lumMod val="85000"/>
                    <a:lumOff val="15000"/>
                  </a:schemeClr>
                </a:solidFill>
                <a:latin typeface="+mj-lt"/>
                <a:ea typeface="+mj-ea"/>
                <a:cs typeface="+mj-cs"/>
              </a:defRPr>
            </a:lvl1pPr>
          </a:lstStyle>
          <a:p>
            <a:r>
              <a:rPr lang="en-US" sz="2800" dirty="0" smtClean="0"/>
              <a:t>MSU WIDE Research</a:t>
            </a:r>
            <a:endParaRPr lang="en-US" sz="2800" dirty="0"/>
          </a:p>
        </p:txBody>
      </p:sp>
    </p:spTree>
    <p:extLst>
      <p:ext uri="{BB962C8B-B14F-4D97-AF65-F5344CB8AC3E}">
        <p14:creationId xmlns:p14="http://schemas.microsoft.com/office/powerpoint/2010/main" val="22841786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719745" y="5827957"/>
            <a:ext cx="9144000" cy="246221"/>
          </a:xfrm>
          <a:prstGeom prst="rect">
            <a:avLst/>
          </a:prstGeom>
          <a:noFill/>
        </p:spPr>
        <p:txBody>
          <a:bodyPr wrap="square" rtlCol="0">
            <a:spAutoFit/>
          </a:bodyPr>
          <a:lstStyle/>
          <a:p>
            <a:pPr algn="ctr"/>
            <a:r>
              <a:rPr lang="en-US" sz="1000" dirty="0" smtClean="0">
                <a:solidFill>
                  <a:schemeClr val="bg1"/>
                </a:solidFill>
              </a:rPr>
              <a:t>From Tomer Sharon’s </a:t>
            </a:r>
            <a:r>
              <a:rPr lang="en-US" sz="1000" i="1" dirty="0" smtClean="0">
                <a:solidFill>
                  <a:schemeClr val="bg1"/>
                </a:solidFill>
              </a:rPr>
              <a:t>It’s Our Research </a:t>
            </a:r>
            <a:r>
              <a:rPr lang="en-US" sz="1000" dirty="0" smtClean="0">
                <a:solidFill>
                  <a:schemeClr val="bg1"/>
                </a:solidFill>
              </a:rPr>
              <a:t>2012</a:t>
            </a:r>
            <a:endParaRPr lang="en-US" sz="1000" dirty="0">
              <a:solidFill>
                <a:schemeClr val="bg1"/>
              </a:solidFill>
            </a:endParaRPr>
          </a:p>
        </p:txBody>
      </p:sp>
      <p:sp>
        <p:nvSpPr>
          <p:cNvPr id="9" name="Title 2"/>
          <p:cNvSpPr txBox="1">
            <a:spLocks/>
          </p:cNvSpPr>
          <p:nvPr/>
        </p:nvSpPr>
        <p:spPr>
          <a:xfrm>
            <a:off x="263276" y="6333067"/>
            <a:ext cx="8534400" cy="585882"/>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4000" dirty="0" smtClean="0"/>
              <a:t>NIHITO</a:t>
            </a:r>
            <a:r>
              <a:rPr lang="en-US" sz="4000" baseline="30000" dirty="0"/>
              <a:t>®</a:t>
            </a:r>
            <a:endParaRPr lang="en-US" sz="4000" dirty="0"/>
          </a:p>
        </p:txBody>
      </p:sp>
      <p:sp>
        <p:nvSpPr>
          <p:cNvPr id="11" name="TextBox 10"/>
          <p:cNvSpPr txBox="1"/>
          <p:nvPr/>
        </p:nvSpPr>
        <p:spPr>
          <a:xfrm>
            <a:off x="9287935" y="6460090"/>
            <a:ext cx="2624204" cy="369332"/>
          </a:xfrm>
          <a:prstGeom prst="rect">
            <a:avLst/>
          </a:prstGeom>
          <a:noFill/>
        </p:spPr>
        <p:txBody>
          <a:bodyPr wrap="square" rtlCol="0">
            <a:spAutoFit/>
          </a:bodyPr>
          <a:lstStyle/>
          <a:p>
            <a:r>
              <a:rPr lang="en-US" dirty="0">
                <a:solidFill>
                  <a:schemeClr val="tx1">
                    <a:lumMod val="75000"/>
                    <a:lumOff val="25000"/>
                  </a:schemeClr>
                </a:solidFill>
              </a:rPr>
              <a:t>@</a:t>
            </a:r>
            <a:r>
              <a:rPr lang="en-US" dirty="0" err="1">
                <a:solidFill>
                  <a:schemeClr val="tx1">
                    <a:lumMod val="75000"/>
                    <a:lumOff val="25000"/>
                  </a:schemeClr>
                </a:solidFill>
              </a:rPr>
              <a:t>CaitRyan</a:t>
            </a:r>
            <a:r>
              <a:rPr lang="en-US" dirty="0">
                <a:solidFill>
                  <a:schemeClr val="tx1">
                    <a:lumMod val="75000"/>
                    <a:lumOff val="25000"/>
                  </a:schemeClr>
                </a:solidFill>
              </a:rPr>
              <a:t> // @</a:t>
            </a:r>
            <a:r>
              <a:rPr lang="en-US" dirty="0" err="1">
                <a:solidFill>
                  <a:schemeClr val="tx1">
                    <a:lumMod val="75000"/>
                    <a:lumOff val="25000"/>
                  </a:schemeClr>
                </a:solidFill>
              </a:rPr>
              <a:t>LizaPotts</a:t>
            </a:r>
            <a:endParaRPr lang="en-US" dirty="0">
              <a:solidFill>
                <a:schemeClr val="tx1">
                  <a:lumMod val="75000"/>
                  <a:lumOff val="25000"/>
                </a:schemeClr>
              </a:solidFill>
            </a:endParaRPr>
          </a:p>
        </p:txBody>
      </p:sp>
      <p:sp>
        <p:nvSpPr>
          <p:cNvPr id="3" name="TextBox 2"/>
          <p:cNvSpPr txBox="1"/>
          <p:nvPr/>
        </p:nvSpPr>
        <p:spPr>
          <a:xfrm>
            <a:off x="2060294" y="2592729"/>
            <a:ext cx="5798916" cy="369332"/>
          </a:xfrm>
          <a:prstGeom prst="rect">
            <a:avLst/>
          </a:prstGeom>
          <a:noFill/>
        </p:spPr>
        <p:txBody>
          <a:bodyPr wrap="square" rtlCol="0">
            <a:spAutoFit/>
          </a:bodyPr>
          <a:lstStyle/>
          <a:p>
            <a:r>
              <a:rPr lang="en-US" dirty="0" smtClean="0"/>
              <a:t>Insert a picture of someone using a remote control</a:t>
            </a:r>
            <a:endParaRPr 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21755"/>
          <a:stretch/>
        </p:blipFill>
        <p:spPr>
          <a:xfrm>
            <a:off x="-1" y="-42530"/>
            <a:ext cx="12192421" cy="6386230"/>
          </a:xfrm>
          <a:prstGeom prst="rect">
            <a:avLst/>
          </a:prstGeom>
        </p:spPr>
      </p:pic>
    </p:spTree>
    <p:extLst>
      <p:ext uri="{BB962C8B-B14F-4D97-AF65-F5344CB8AC3E}">
        <p14:creationId xmlns:p14="http://schemas.microsoft.com/office/powerpoint/2010/main" val="33583318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719745" y="5827957"/>
            <a:ext cx="9144000" cy="246221"/>
          </a:xfrm>
          <a:prstGeom prst="rect">
            <a:avLst/>
          </a:prstGeom>
          <a:noFill/>
        </p:spPr>
        <p:txBody>
          <a:bodyPr wrap="square" rtlCol="0">
            <a:spAutoFit/>
          </a:bodyPr>
          <a:lstStyle/>
          <a:p>
            <a:pPr algn="ctr"/>
            <a:r>
              <a:rPr lang="en-US" sz="1000" dirty="0" smtClean="0">
                <a:solidFill>
                  <a:schemeClr val="bg1"/>
                </a:solidFill>
              </a:rPr>
              <a:t>From Tomer Sharon’s </a:t>
            </a:r>
            <a:r>
              <a:rPr lang="en-US" sz="1000" i="1" dirty="0" smtClean="0">
                <a:solidFill>
                  <a:schemeClr val="bg1"/>
                </a:solidFill>
              </a:rPr>
              <a:t>It’s Our Research </a:t>
            </a:r>
            <a:r>
              <a:rPr lang="en-US" sz="1000" dirty="0" smtClean="0">
                <a:solidFill>
                  <a:schemeClr val="bg1"/>
                </a:solidFill>
              </a:rPr>
              <a:t>2012</a:t>
            </a:r>
            <a:endParaRPr lang="en-US" sz="1000" dirty="0">
              <a:solidFill>
                <a:schemeClr val="bg1"/>
              </a:solidFill>
            </a:endParaRPr>
          </a:p>
        </p:txBody>
      </p:sp>
      <p:sp>
        <p:nvSpPr>
          <p:cNvPr id="9" name="Title 2"/>
          <p:cNvSpPr txBox="1">
            <a:spLocks/>
          </p:cNvSpPr>
          <p:nvPr/>
        </p:nvSpPr>
        <p:spPr>
          <a:xfrm>
            <a:off x="263276" y="6333067"/>
            <a:ext cx="8534400" cy="585882"/>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4000" dirty="0" smtClean="0"/>
              <a:t>Jobs to be Done</a:t>
            </a:r>
            <a:endParaRPr lang="en-US" sz="4000" dirty="0"/>
          </a:p>
        </p:txBody>
      </p:sp>
      <p:sp>
        <p:nvSpPr>
          <p:cNvPr id="11" name="TextBox 10"/>
          <p:cNvSpPr txBox="1"/>
          <p:nvPr/>
        </p:nvSpPr>
        <p:spPr>
          <a:xfrm>
            <a:off x="9287935" y="6460090"/>
            <a:ext cx="2624204" cy="369332"/>
          </a:xfrm>
          <a:prstGeom prst="rect">
            <a:avLst/>
          </a:prstGeom>
          <a:noFill/>
        </p:spPr>
        <p:txBody>
          <a:bodyPr wrap="square" rtlCol="0">
            <a:spAutoFit/>
          </a:bodyPr>
          <a:lstStyle/>
          <a:p>
            <a:r>
              <a:rPr lang="en-US" dirty="0">
                <a:solidFill>
                  <a:schemeClr val="tx1">
                    <a:lumMod val="75000"/>
                    <a:lumOff val="25000"/>
                  </a:schemeClr>
                </a:solidFill>
              </a:rPr>
              <a:t>@</a:t>
            </a:r>
            <a:r>
              <a:rPr lang="en-US" dirty="0" err="1">
                <a:solidFill>
                  <a:schemeClr val="tx1">
                    <a:lumMod val="75000"/>
                    <a:lumOff val="25000"/>
                  </a:schemeClr>
                </a:solidFill>
              </a:rPr>
              <a:t>CaitRyan</a:t>
            </a:r>
            <a:r>
              <a:rPr lang="en-US" dirty="0">
                <a:solidFill>
                  <a:schemeClr val="tx1">
                    <a:lumMod val="75000"/>
                    <a:lumOff val="25000"/>
                  </a:schemeClr>
                </a:solidFill>
              </a:rPr>
              <a:t> // @</a:t>
            </a:r>
            <a:r>
              <a:rPr lang="en-US" dirty="0" err="1">
                <a:solidFill>
                  <a:schemeClr val="tx1">
                    <a:lumMod val="75000"/>
                    <a:lumOff val="25000"/>
                  </a:schemeClr>
                </a:solidFill>
              </a:rPr>
              <a:t>LizaPotts</a:t>
            </a:r>
            <a:endParaRPr lang="en-US" dirty="0">
              <a:solidFill>
                <a:schemeClr val="tx1">
                  <a:lumMod val="75000"/>
                  <a:lumOff val="25000"/>
                </a:schemeClr>
              </a:solidFill>
            </a:endParaRPr>
          </a:p>
        </p:txBody>
      </p:sp>
      <p:sp>
        <p:nvSpPr>
          <p:cNvPr id="6" name="TextBox 5"/>
          <p:cNvSpPr txBox="1"/>
          <p:nvPr/>
        </p:nvSpPr>
        <p:spPr>
          <a:xfrm>
            <a:off x="2060294" y="2592729"/>
            <a:ext cx="5798916" cy="369332"/>
          </a:xfrm>
          <a:prstGeom prst="rect">
            <a:avLst/>
          </a:prstGeom>
          <a:noFill/>
        </p:spPr>
        <p:txBody>
          <a:bodyPr wrap="square" rtlCol="0">
            <a:spAutoFit/>
          </a:bodyPr>
          <a:lstStyle/>
          <a:p>
            <a:r>
              <a:rPr lang="en-US" dirty="0" smtClean="0"/>
              <a:t>Insert a picture of people ordering/drinking milkshakes</a:t>
            </a:r>
            <a:endParaRPr lang="en-US"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8869" b="11703"/>
          <a:stretch/>
        </p:blipFill>
        <p:spPr>
          <a:xfrm>
            <a:off x="0" y="0"/>
            <a:ext cx="12192000" cy="6337190"/>
          </a:xfrm>
          <a:prstGeom prst="rect">
            <a:avLst/>
          </a:prstGeom>
        </p:spPr>
      </p:pic>
      <p:pic>
        <p:nvPicPr>
          <p:cNvPr id="3" name="Picture 2"/>
          <p:cNvPicPr>
            <a:picLocks noChangeAspect="1"/>
          </p:cNvPicPr>
          <p:nvPr/>
        </p:nvPicPr>
        <p:blipFill>
          <a:blip r:embed="rId4"/>
          <a:stretch>
            <a:fillRect/>
          </a:stretch>
        </p:blipFill>
        <p:spPr>
          <a:xfrm>
            <a:off x="7583183" y="6106206"/>
            <a:ext cx="552054" cy="200747"/>
          </a:xfrm>
          <a:prstGeom prst="rect">
            <a:avLst/>
          </a:prstGeom>
        </p:spPr>
      </p:pic>
      <p:sp>
        <p:nvSpPr>
          <p:cNvPr id="7" name="TextBox 6"/>
          <p:cNvSpPr txBox="1"/>
          <p:nvPr/>
        </p:nvSpPr>
        <p:spPr>
          <a:xfrm>
            <a:off x="4614593" y="6074178"/>
            <a:ext cx="4794637" cy="276999"/>
          </a:xfrm>
          <a:prstGeom prst="rect">
            <a:avLst/>
          </a:prstGeom>
          <a:noFill/>
        </p:spPr>
        <p:txBody>
          <a:bodyPr wrap="square" rtlCol="0">
            <a:spAutoFit/>
          </a:bodyPr>
          <a:lstStyle/>
          <a:p>
            <a:r>
              <a:rPr lang="en-US" sz="1200" dirty="0" smtClean="0"/>
              <a:t>“</a:t>
            </a:r>
            <a:r>
              <a:rPr lang="en-US" sz="1200" dirty="0"/>
              <a:t>Ordering </a:t>
            </a:r>
            <a:r>
              <a:rPr lang="en-US" sz="1200" dirty="0" err="1" smtClean="0"/>
              <a:t>Krystals</a:t>
            </a:r>
            <a:r>
              <a:rPr lang="en-US" sz="1200" dirty="0" smtClean="0"/>
              <a:t>” by Flickr User Judy Baxter </a:t>
            </a:r>
            <a:endParaRPr lang="en-US" sz="1200" dirty="0"/>
          </a:p>
        </p:txBody>
      </p:sp>
    </p:spTree>
    <p:extLst>
      <p:ext uri="{BB962C8B-B14F-4D97-AF65-F5344CB8AC3E}">
        <p14:creationId xmlns:p14="http://schemas.microsoft.com/office/powerpoint/2010/main" val="40660936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p:cNvSpPr txBox="1">
            <a:spLocks/>
          </p:cNvSpPr>
          <p:nvPr/>
        </p:nvSpPr>
        <p:spPr>
          <a:xfrm>
            <a:off x="263276" y="6333067"/>
            <a:ext cx="8534400" cy="585882"/>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4000" dirty="0" smtClean="0"/>
              <a:t>Does this sound familiar?</a:t>
            </a:r>
            <a:endParaRPr lang="en-US" sz="4000" dirty="0"/>
          </a:p>
        </p:txBody>
      </p:sp>
      <p:sp>
        <p:nvSpPr>
          <p:cNvPr id="11" name="TextBox 10"/>
          <p:cNvSpPr txBox="1"/>
          <p:nvPr/>
        </p:nvSpPr>
        <p:spPr>
          <a:xfrm>
            <a:off x="9287935" y="6460090"/>
            <a:ext cx="2624204" cy="369332"/>
          </a:xfrm>
          <a:prstGeom prst="rect">
            <a:avLst/>
          </a:prstGeom>
          <a:noFill/>
        </p:spPr>
        <p:txBody>
          <a:bodyPr wrap="square" rtlCol="0">
            <a:spAutoFit/>
          </a:bodyPr>
          <a:lstStyle/>
          <a:p>
            <a:r>
              <a:rPr lang="en-US" dirty="0">
                <a:solidFill>
                  <a:schemeClr val="tx1">
                    <a:lumMod val="75000"/>
                    <a:lumOff val="25000"/>
                  </a:schemeClr>
                </a:solidFill>
              </a:rPr>
              <a:t>@</a:t>
            </a:r>
            <a:r>
              <a:rPr lang="en-US" dirty="0" err="1">
                <a:solidFill>
                  <a:schemeClr val="tx1">
                    <a:lumMod val="75000"/>
                    <a:lumOff val="25000"/>
                  </a:schemeClr>
                </a:solidFill>
              </a:rPr>
              <a:t>CaitRyan</a:t>
            </a:r>
            <a:r>
              <a:rPr lang="en-US" dirty="0">
                <a:solidFill>
                  <a:schemeClr val="tx1">
                    <a:lumMod val="75000"/>
                    <a:lumOff val="25000"/>
                  </a:schemeClr>
                </a:solidFill>
              </a:rPr>
              <a:t> // @</a:t>
            </a:r>
            <a:r>
              <a:rPr lang="en-US" dirty="0" err="1">
                <a:solidFill>
                  <a:schemeClr val="tx1">
                    <a:lumMod val="75000"/>
                    <a:lumOff val="25000"/>
                  </a:schemeClr>
                </a:solidFill>
              </a:rPr>
              <a:t>LizaPotts</a:t>
            </a:r>
            <a:endParaRPr lang="en-US" dirty="0">
              <a:solidFill>
                <a:schemeClr val="tx1">
                  <a:lumMod val="75000"/>
                  <a:lumOff val="25000"/>
                </a:schemeClr>
              </a:solidFill>
            </a:endParaRPr>
          </a:p>
        </p:txBody>
      </p:sp>
      <p:pic>
        <p:nvPicPr>
          <p:cNvPr id="6" name="Picture 5" descr="CI2.jpg">
            <a:hlinkClick r:id="rId3"/>
          </p:cNvPr>
          <p:cNvPicPr>
            <a:picLocks noChangeAspect="1"/>
          </p:cNvPicPr>
          <p:nvPr/>
        </p:nvPicPr>
        <p:blipFill>
          <a:blip r:embed="rId4"/>
          <a:srcRect t="16171"/>
          <a:stretch>
            <a:fillRect/>
          </a:stretch>
        </p:blipFill>
        <p:spPr>
          <a:xfrm>
            <a:off x="507371" y="1312569"/>
            <a:ext cx="5112122" cy="3214077"/>
          </a:xfrm>
          <a:prstGeom prst="rect">
            <a:avLst/>
          </a:prstGeom>
          <a:ln>
            <a:solidFill>
              <a:schemeClr val="tx1"/>
            </a:solidFill>
          </a:ln>
        </p:spPr>
      </p:pic>
      <p:pic>
        <p:nvPicPr>
          <p:cNvPr id="10" name="Picture 9" descr="CI2.jpg">
            <a:hlinkClick r:id="rId3"/>
          </p:cNvPr>
          <p:cNvPicPr>
            <a:picLocks noChangeAspect="1"/>
          </p:cNvPicPr>
          <p:nvPr/>
        </p:nvPicPr>
        <p:blipFill>
          <a:blip r:embed="rId4"/>
          <a:srcRect t="16171"/>
          <a:stretch>
            <a:fillRect/>
          </a:stretch>
        </p:blipFill>
        <p:spPr>
          <a:xfrm>
            <a:off x="6699824" y="1312569"/>
            <a:ext cx="5112122" cy="3214077"/>
          </a:xfrm>
          <a:prstGeom prst="rect">
            <a:avLst/>
          </a:prstGeom>
          <a:ln>
            <a:solidFill>
              <a:schemeClr val="tx1"/>
            </a:solidFill>
          </a:ln>
        </p:spPr>
      </p:pic>
      <p:sp>
        <p:nvSpPr>
          <p:cNvPr id="13" name="Content Placeholder 1"/>
          <p:cNvSpPr txBox="1">
            <a:spLocks/>
          </p:cNvSpPr>
          <p:nvPr/>
        </p:nvSpPr>
        <p:spPr>
          <a:xfrm>
            <a:off x="6552830" y="4405482"/>
            <a:ext cx="6126671" cy="645151"/>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buNone/>
            </a:pPr>
            <a:r>
              <a:rPr lang="en-US" sz="2400" dirty="0" smtClean="0"/>
              <a:t>Contextual Inquiry</a:t>
            </a:r>
          </a:p>
        </p:txBody>
      </p:sp>
      <p:sp>
        <p:nvSpPr>
          <p:cNvPr id="14" name="Content Placeholder 1"/>
          <p:cNvSpPr txBox="1">
            <a:spLocks/>
          </p:cNvSpPr>
          <p:nvPr/>
        </p:nvSpPr>
        <p:spPr>
          <a:xfrm>
            <a:off x="426159" y="4470631"/>
            <a:ext cx="6126671" cy="514855"/>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buNone/>
            </a:pPr>
            <a:r>
              <a:rPr lang="en-US" sz="2400" dirty="0" smtClean="0"/>
              <a:t>Validated Learning, Jobs to be Done, etc.</a:t>
            </a:r>
          </a:p>
        </p:txBody>
      </p:sp>
    </p:spTree>
    <p:extLst>
      <p:ext uri="{BB962C8B-B14F-4D97-AF65-F5344CB8AC3E}">
        <p14:creationId xmlns:p14="http://schemas.microsoft.com/office/powerpoint/2010/main" val="899558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719745" y="5827957"/>
            <a:ext cx="9144000" cy="246221"/>
          </a:xfrm>
          <a:prstGeom prst="rect">
            <a:avLst/>
          </a:prstGeom>
          <a:noFill/>
        </p:spPr>
        <p:txBody>
          <a:bodyPr wrap="square" rtlCol="0">
            <a:spAutoFit/>
          </a:bodyPr>
          <a:lstStyle/>
          <a:p>
            <a:pPr algn="ctr"/>
            <a:r>
              <a:rPr lang="en-US" sz="1000" dirty="0" smtClean="0">
                <a:solidFill>
                  <a:schemeClr val="bg1"/>
                </a:solidFill>
              </a:rPr>
              <a:t>From Tomer Sharon’s </a:t>
            </a:r>
            <a:r>
              <a:rPr lang="en-US" sz="1000" i="1" dirty="0" smtClean="0">
                <a:solidFill>
                  <a:schemeClr val="bg1"/>
                </a:solidFill>
              </a:rPr>
              <a:t>It’s Our Research </a:t>
            </a:r>
            <a:r>
              <a:rPr lang="en-US" sz="1000" dirty="0" smtClean="0">
                <a:solidFill>
                  <a:schemeClr val="bg1"/>
                </a:solidFill>
              </a:rPr>
              <a:t>2012</a:t>
            </a:r>
            <a:endParaRPr lang="en-US" sz="1000" dirty="0">
              <a:solidFill>
                <a:schemeClr val="bg1"/>
              </a:solidFill>
            </a:endParaRPr>
          </a:p>
        </p:txBody>
      </p:sp>
      <p:sp>
        <p:nvSpPr>
          <p:cNvPr id="9" name="Title 2"/>
          <p:cNvSpPr txBox="1">
            <a:spLocks/>
          </p:cNvSpPr>
          <p:nvPr/>
        </p:nvSpPr>
        <p:spPr>
          <a:xfrm>
            <a:off x="263276" y="6333067"/>
            <a:ext cx="8534400" cy="585882"/>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4000" dirty="0" smtClean="0"/>
              <a:t>Industry Methods vs. Research</a:t>
            </a:r>
            <a:endParaRPr lang="en-US" sz="4000" dirty="0"/>
          </a:p>
        </p:txBody>
      </p:sp>
      <p:sp>
        <p:nvSpPr>
          <p:cNvPr id="11" name="TextBox 10"/>
          <p:cNvSpPr txBox="1"/>
          <p:nvPr/>
        </p:nvSpPr>
        <p:spPr>
          <a:xfrm>
            <a:off x="9287935" y="6460090"/>
            <a:ext cx="2624204" cy="369332"/>
          </a:xfrm>
          <a:prstGeom prst="rect">
            <a:avLst/>
          </a:prstGeom>
          <a:noFill/>
        </p:spPr>
        <p:txBody>
          <a:bodyPr wrap="square" rtlCol="0">
            <a:spAutoFit/>
          </a:bodyPr>
          <a:lstStyle/>
          <a:p>
            <a:r>
              <a:rPr lang="en-US" dirty="0">
                <a:solidFill>
                  <a:schemeClr val="tx1">
                    <a:lumMod val="75000"/>
                    <a:lumOff val="25000"/>
                  </a:schemeClr>
                </a:solidFill>
              </a:rPr>
              <a:t>@</a:t>
            </a:r>
            <a:r>
              <a:rPr lang="en-US" dirty="0" err="1">
                <a:solidFill>
                  <a:schemeClr val="tx1">
                    <a:lumMod val="75000"/>
                    <a:lumOff val="25000"/>
                  </a:schemeClr>
                </a:solidFill>
              </a:rPr>
              <a:t>CaitRyan</a:t>
            </a:r>
            <a:r>
              <a:rPr lang="en-US" dirty="0">
                <a:solidFill>
                  <a:schemeClr val="tx1">
                    <a:lumMod val="75000"/>
                    <a:lumOff val="25000"/>
                  </a:schemeClr>
                </a:solidFill>
              </a:rPr>
              <a:t> // @</a:t>
            </a:r>
            <a:r>
              <a:rPr lang="en-US" dirty="0" err="1">
                <a:solidFill>
                  <a:schemeClr val="tx1">
                    <a:lumMod val="75000"/>
                    <a:lumOff val="25000"/>
                  </a:schemeClr>
                </a:solidFill>
              </a:rPr>
              <a:t>LizaPotts</a:t>
            </a:r>
            <a:endParaRPr lang="en-US" dirty="0">
              <a:solidFill>
                <a:schemeClr val="tx1">
                  <a:lumMod val="75000"/>
                  <a:lumOff val="25000"/>
                </a:schemeClr>
              </a:solidFill>
            </a:endParaRPr>
          </a:p>
        </p:txBody>
      </p:sp>
      <p:pic>
        <p:nvPicPr>
          <p:cNvPr id="12" name="Picture 11"/>
          <p:cNvPicPr>
            <a:picLocks noChangeAspect="1"/>
          </p:cNvPicPr>
          <p:nvPr/>
        </p:nvPicPr>
        <p:blipFill rotWithShape="1">
          <a:blip r:embed="rId3"/>
          <a:srcRect t="-2" b="-1185"/>
          <a:stretch/>
        </p:blipFill>
        <p:spPr>
          <a:xfrm>
            <a:off x="0" y="-2800229"/>
            <a:ext cx="12192000" cy="9252368"/>
          </a:xfrm>
          <a:prstGeom prst="rect">
            <a:avLst/>
          </a:prstGeom>
        </p:spPr>
      </p:pic>
      <p:sp>
        <p:nvSpPr>
          <p:cNvPr id="13" name="TextBox 2"/>
          <p:cNvSpPr txBox="1"/>
          <p:nvPr/>
        </p:nvSpPr>
        <p:spPr>
          <a:xfrm>
            <a:off x="1456037" y="6124659"/>
            <a:ext cx="9144000" cy="27699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t>From Tomer Sharon’s </a:t>
            </a:r>
            <a:r>
              <a:rPr lang="en-US" sz="1200" i="1" dirty="0" smtClean="0"/>
              <a:t>It’s Our Research </a:t>
            </a:r>
            <a:r>
              <a:rPr lang="en-US" sz="1200" dirty="0" smtClean="0"/>
              <a:t>2012</a:t>
            </a:r>
            <a:endParaRPr lang="en-US" sz="1200" dirty="0"/>
          </a:p>
        </p:txBody>
      </p:sp>
    </p:spTree>
    <p:extLst>
      <p:ext uri="{BB962C8B-B14F-4D97-AF65-F5344CB8AC3E}">
        <p14:creationId xmlns:p14="http://schemas.microsoft.com/office/powerpoint/2010/main" val="293358968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399879" y="5698611"/>
            <a:ext cx="9144000" cy="246221"/>
          </a:xfrm>
          <a:prstGeom prst="rect">
            <a:avLst/>
          </a:prstGeom>
          <a:noFill/>
        </p:spPr>
        <p:txBody>
          <a:bodyPr wrap="square" rtlCol="0">
            <a:spAutoFit/>
          </a:bodyPr>
          <a:lstStyle/>
          <a:p>
            <a:pPr algn="ctr"/>
            <a:r>
              <a:rPr lang="en-US" sz="1000" dirty="0" smtClean="0"/>
              <a:t>From Lou Rosenfeld </a:t>
            </a:r>
            <a:r>
              <a:rPr lang="en-US" sz="1000" b="1" i="1" dirty="0" smtClean="0"/>
              <a:t>“</a:t>
            </a:r>
            <a:r>
              <a:rPr lang="en-US" sz="1000" dirty="0" smtClean="0"/>
              <a:t>Seeing the Elephant: Defragmenting User Research”</a:t>
            </a:r>
            <a:endParaRPr lang="en-US" sz="1000" dirty="0"/>
          </a:p>
        </p:txBody>
      </p:sp>
      <p:sp>
        <p:nvSpPr>
          <p:cNvPr id="7" name="Title 2"/>
          <p:cNvSpPr txBox="1">
            <a:spLocks/>
          </p:cNvSpPr>
          <p:nvPr/>
        </p:nvSpPr>
        <p:spPr>
          <a:xfrm>
            <a:off x="263276" y="6333067"/>
            <a:ext cx="8534400" cy="585882"/>
          </a:xfrm>
          <a:prstGeom prst="rect">
            <a:avLst/>
          </a:prstGeom>
        </p:spPr>
        <p:txBody>
          <a:bodyPr vert="horz" lIns="91440" tIns="45720" rIns="91440" bIns="45720" rtlCol="0" anchor="b">
            <a:normAutofit fontScale="9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4000" dirty="0" smtClean="0"/>
              <a:t>Connecting Terms/Empowering Collaborators</a:t>
            </a:r>
            <a:endParaRPr lang="en-US" sz="4000" dirty="0"/>
          </a:p>
        </p:txBody>
      </p:sp>
      <p:sp>
        <p:nvSpPr>
          <p:cNvPr id="9" name="TextBox 8"/>
          <p:cNvSpPr txBox="1"/>
          <p:nvPr/>
        </p:nvSpPr>
        <p:spPr>
          <a:xfrm>
            <a:off x="9287935" y="6460090"/>
            <a:ext cx="2624204" cy="369332"/>
          </a:xfrm>
          <a:prstGeom prst="rect">
            <a:avLst/>
          </a:prstGeom>
          <a:noFill/>
        </p:spPr>
        <p:txBody>
          <a:bodyPr wrap="square" rtlCol="0">
            <a:spAutoFit/>
          </a:bodyPr>
          <a:lstStyle/>
          <a:p>
            <a:r>
              <a:rPr lang="en-US" dirty="0">
                <a:solidFill>
                  <a:schemeClr val="tx1">
                    <a:lumMod val="75000"/>
                    <a:lumOff val="25000"/>
                  </a:schemeClr>
                </a:solidFill>
              </a:rPr>
              <a:t>@</a:t>
            </a:r>
            <a:r>
              <a:rPr lang="en-US" dirty="0" err="1">
                <a:solidFill>
                  <a:schemeClr val="tx1">
                    <a:lumMod val="75000"/>
                    <a:lumOff val="25000"/>
                  </a:schemeClr>
                </a:solidFill>
              </a:rPr>
              <a:t>CaitRyan</a:t>
            </a:r>
            <a:r>
              <a:rPr lang="en-US" dirty="0">
                <a:solidFill>
                  <a:schemeClr val="tx1">
                    <a:lumMod val="75000"/>
                    <a:lumOff val="25000"/>
                  </a:schemeClr>
                </a:solidFill>
              </a:rPr>
              <a:t> // @</a:t>
            </a:r>
            <a:r>
              <a:rPr lang="en-US" dirty="0" err="1">
                <a:solidFill>
                  <a:schemeClr val="tx1">
                    <a:lumMod val="75000"/>
                    <a:lumOff val="25000"/>
                  </a:schemeClr>
                </a:solidFill>
              </a:rPr>
              <a:t>LizaPotts</a:t>
            </a:r>
            <a:endParaRPr lang="en-US" dirty="0">
              <a:solidFill>
                <a:schemeClr val="tx1">
                  <a:lumMod val="75000"/>
                  <a:lumOff val="25000"/>
                </a:schemeClr>
              </a:solidFill>
            </a:endParaRPr>
          </a:p>
        </p:txBody>
      </p:sp>
      <p:pic>
        <p:nvPicPr>
          <p:cNvPr id="1026" name="Picture 2" descr="C:\Users\C2116~1.RYA\AppData\Local\Temp\SNAGHTML9ca60b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9419" y="211879"/>
            <a:ext cx="5309937" cy="54867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35896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0921" b="7652"/>
          <a:stretch/>
        </p:blipFill>
        <p:spPr>
          <a:xfrm>
            <a:off x="-26126" y="8466"/>
            <a:ext cx="12218126" cy="6333068"/>
          </a:xfrm>
          <a:prstGeom prst="rect">
            <a:avLst/>
          </a:prstGeom>
        </p:spPr>
      </p:pic>
      <p:sp>
        <p:nvSpPr>
          <p:cNvPr id="5" name="TextBox 4"/>
          <p:cNvSpPr txBox="1"/>
          <p:nvPr/>
        </p:nvSpPr>
        <p:spPr>
          <a:xfrm>
            <a:off x="8375025" y="3428999"/>
            <a:ext cx="4592038" cy="369332"/>
          </a:xfrm>
          <a:prstGeom prst="rect">
            <a:avLst/>
          </a:prstGeom>
          <a:noFill/>
        </p:spPr>
        <p:txBody>
          <a:bodyPr wrap="square" rtlCol="0">
            <a:spAutoFit/>
          </a:bodyPr>
          <a:lstStyle/>
          <a:p>
            <a:r>
              <a:rPr lang="en-US" dirty="0" smtClean="0"/>
              <a:t>Website</a:t>
            </a:r>
            <a:r>
              <a:rPr lang="en-US" dirty="0"/>
              <a:t>: http://xa.cal.msu.edu/</a:t>
            </a:r>
          </a:p>
        </p:txBody>
      </p:sp>
      <p:sp>
        <p:nvSpPr>
          <p:cNvPr id="9" name="Title 2"/>
          <p:cNvSpPr txBox="1">
            <a:spLocks/>
          </p:cNvSpPr>
          <p:nvPr/>
        </p:nvSpPr>
        <p:spPr>
          <a:xfrm>
            <a:off x="263276" y="6358468"/>
            <a:ext cx="8534400" cy="585882"/>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4000" dirty="0" smtClean="0"/>
              <a:t>Futures for Researchers as Strategists</a:t>
            </a:r>
            <a:endParaRPr lang="en-US" sz="4000" dirty="0"/>
          </a:p>
        </p:txBody>
      </p:sp>
      <p:sp>
        <p:nvSpPr>
          <p:cNvPr id="10" name="TextBox 9"/>
          <p:cNvSpPr txBox="1"/>
          <p:nvPr/>
        </p:nvSpPr>
        <p:spPr>
          <a:xfrm>
            <a:off x="9287935" y="6460090"/>
            <a:ext cx="2624204" cy="369332"/>
          </a:xfrm>
          <a:prstGeom prst="rect">
            <a:avLst/>
          </a:prstGeom>
          <a:noFill/>
        </p:spPr>
        <p:txBody>
          <a:bodyPr wrap="square" rtlCol="0">
            <a:spAutoFit/>
          </a:bodyPr>
          <a:lstStyle/>
          <a:p>
            <a:r>
              <a:rPr lang="en-US" dirty="0">
                <a:solidFill>
                  <a:schemeClr val="tx1">
                    <a:lumMod val="75000"/>
                    <a:lumOff val="25000"/>
                  </a:schemeClr>
                </a:solidFill>
              </a:rPr>
              <a:t>@</a:t>
            </a:r>
            <a:r>
              <a:rPr lang="en-US" dirty="0" err="1">
                <a:solidFill>
                  <a:schemeClr val="tx1">
                    <a:lumMod val="75000"/>
                    <a:lumOff val="25000"/>
                  </a:schemeClr>
                </a:solidFill>
              </a:rPr>
              <a:t>CaitRyan</a:t>
            </a:r>
            <a:r>
              <a:rPr lang="en-US" dirty="0">
                <a:solidFill>
                  <a:schemeClr val="tx1">
                    <a:lumMod val="75000"/>
                    <a:lumOff val="25000"/>
                  </a:schemeClr>
                </a:solidFill>
              </a:rPr>
              <a:t> // @</a:t>
            </a:r>
            <a:r>
              <a:rPr lang="en-US" dirty="0" err="1">
                <a:solidFill>
                  <a:schemeClr val="tx1">
                    <a:lumMod val="75000"/>
                    <a:lumOff val="25000"/>
                  </a:schemeClr>
                </a:solidFill>
              </a:rPr>
              <a:t>LizaPotts</a:t>
            </a:r>
            <a:endParaRPr lang="en-US" dirty="0">
              <a:solidFill>
                <a:schemeClr val="tx1">
                  <a:lumMod val="75000"/>
                  <a:lumOff val="25000"/>
                </a:schemeClr>
              </a:solidFill>
            </a:endParaRPr>
          </a:p>
        </p:txBody>
      </p:sp>
    </p:spTree>
    <p:extLst>
      <p:ext uri="{BB962C8B-B14F-4D97-AF65-F5344CB8AC3E}">
        <p14:creationId xmlns:p14="http://schemas.microsoft.com/office/powerpoint/2010/main" val="31464301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a:spLocks noGrp="1"/>
          </p:cNvSpPr>
          <p:nvPr>
            <p:ph type="title"/>
          </p:nvPr>
        </p:nvSpPr>
        <p:spPr>
          <a:xfrm>
            <a:off x="263276" y="6333067"/>
            <a:ext cx="9667802" cy="585882"/>
          </a:xfrm>
        </p:spPr>
        <p:txBody>
          <a:bodyPr>
            <a:normAutofit fontScale="90000"/>
          </a:bodyPr>
          <a:lstStyle/>
          <a:p>
            <a:r>
              <a:rPr lang="en-US" sz="4000" dirty="0" smtClean="0"/>
              <a:t>Why Hasn’t Participant-Centered Research Arrived?</a:t>
            </a:r>
            <a:endParaRPr lang="en-US" sz="4000" dirty="0"/>
          </a:p>
        </p:txBody>
      </p:sp>
      <p:pic>
        <p:nvPicPr>
          <p:cNvPr id="3" name="Picture 2"/>
          <p:cNvPicPr>
            <a:picLocks noChangeAspect="1"/>
          </p:cNvPicPr>
          <p:nvPr/>
        </p:nvPicPr>
        <p:blipFill>
          <a:blip r:embed="rId3"/>
          <a:stretch>
            <a:fillRect/>
          </a:stretch>
        </p:blipFill>
        <p:spPr>
          <a:xfrm>
            <a:off x="2666878" y="84667"/>
            <a:ext cx="5926789" cy="5855094"/>
          </a:xfrm>
          <a:prstGeom prst="rect">
            <a:avLst/>
          </a:prstGeom>
        </p:spPr>
      </p:pic>
      <p:sp>
        <p:nvSpPr>
          <p:cNvPr id="9" name="TextBox 8"/>
          <p:cNvSpPr txBox="1"/>
          <p:nvPr/>
        </p:nvSpPr>
        <p:spPr>
          <a:xfrm>
            <a:off x="9698411" y="6460090"/>
            <a:ext cx="2624204" cy="369332"/>
          </a:xfrm>
          <a:prstGeom prst="rect">
            <a:avLst/>
          </a:prstGeom>
          <a:noFill/>
        </p:spPr>
        <p:txBody>
          <a:bodyPr wrap="square" rtlCol="0">
            <a:spAutoFit/>
          </a:bodyPr>
          <a:lstStyle/>
          <a:p>
            <a:r>
              <a:rPr lang="en-US" dirty="0">
                <a:solidFill>
                  <a:schemeClr val="tx1">
                    <a:lumMod val="75000"/>
                    <a:lumOff val="25000"/>
                  </a:schemeClr>
                </a:solidFill>
              </a:rPr>
              <a:t>@</a:t>
            </a:r>
            <a:r>
              <a:rPr lang="en-US" dirty="0" err="1">
                <a:solidFill>
                  <a:schemeClr val="tx1">
                    <a:lumMod val="75000"/>
                    <a:lumOff val="25000"/>
                  </a:schemeClr>
                </a:solidFill>
              </a:rPr>
              <a:t>CaitRyan</a:t>
            </a:r>
            <a:r>
              <a:rPr lang="en-US" dirty="0">
                <a:solidFill>
                  <a:schemeClr val="tx1">
                    <a:lumMod val="75000"/>
                    <a:lumOff val="25000"/>
                  </a:schemeClr>
                </a:solidFill>
              </a:rPr>
              <a:t> // @</a:t>
            </a:r>
            <a:r>
              <a:rPr lang="en-US" dirty="0" err="1">
                <a:solidFill>
                  <a:schemeClr val="tx1">
                    <a:lumMod val="75000"/>
                    <a:lumOff val="25000"/>
                  </a:schemeClr>
                </a:solidFill>
              </a:rPr>
              <a:t>LizaPotts</a:t>
            </a:r>
            <a:endParaRPr lang="en-US" dirty="0">
              <a:solidFill>
                <a:schemeClr val="tx1">
                  <a:lumMod val="75000"/>
                  <a:lumOff val="25000"/>
                </a:schemeClr>
              </a:solidFill>
            </a:endParaRPr>
          </a:p>
        </p:txBody>
      </p:sp>
      <p:sp>
        <p:nvSpPr>
          <p:cNvPr id="10" name="Rectangle 9"/>
          <p:cNvSpPr/>
          <p:nvPr/>
        </p:nvSpPr>
        <p:spPr>
          <a:xfrm>
            <a:off x="8506886" y="1292700"/>
            <a:ext cx="1976695" cy="461665"/>
          </a:xfrm>
          <a:prstGeom prst="rect">
            <a:avLst/>
          </a:prstGeom>
        </p:spPr>
        <p:txBody>
          <a:bodyPr wrap="none">
            <a:spAutoFit/>
          </a:bodyPr>
          <a:lstStyle/>
          <a:p>
            <a:r>
              <a:rPr lang="en-US" sz="1200" dirty="0" smtClean="0"/>
              <a:t>From Patrick D. </a:t>
            </a:r>
            <a:r>
              <a:rPr lang="en-US" sz="1200" dirty="0" err="1" smtClean="0"/>
              <a:t>Esser</a:t>
            </a:r>
            <a:r>
              <a:rPr lang="en-US" sz="1200" dirty="0" smtClean="0"/>
              <a:t> </a:t>
            </a:r>
            <a:br>
              <a:rPr lang="en-US" sz="1200" dirty="0" smtClean="0"/>
            </a:br>
            <a:r>
              <a:rPr lang="en-US" sz="1200" dirty="0" smtClean="0"/>
              <a:t>http</a:t>
            </a:r>
            <a:r>
              <a:rPr lang="en-US" sz="1200" dirty="0"/>
              <a:t>://www.meetpatrick.de/</a:t>
            </a:r>
          </a:p>
        </p:txBody>
      </p:sp>
    </p:spTree>
    <p:extLst>
      <p:ext uri="{BB962C8B-B14F-4D97-AF65-F5344CB8AC3E}">
        <p14:creationId xmlns:p14="http://schemas.microsoft.com/office/powerpoint/2010/main" val="23166199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a:spLocks noGrp="1"/>
          </p:cNvSpPr>
          <p:nvPr>
            <p:ph type="title"/>
          </p:nvPr>
        </p:nvSpPr>
        <p:spPr>
          <a:xfrm>
            <a:off x="263275" y="6333067"/>
            <a:ext cx="9446619" cy="585882"/>
          </a:xfrm>
        </p:spPr>
        <p:txBody>
          <a:bodyPr>
            <a:normAutofit fontScale="90000"/>
          </a:bodyPr>
          <a:lstStyle/>
          <a:p>
            <a:r>
              <a:rPr lang="en-US" sz="4000" dirty="0" smtClean="0"/>
              <a:t>But First, What </a:t>
            </a:r>
            <a:r>
              <a:rPr lang="en-US" sz="4000" i="1" dirty="0" smtClean="0"/>
              <a:t>Is</a:t>
            </a:r>
            <a:r>
              <a:rPr lang="en-US" sz="4000" dirty="0" smtClean="0"/>
              <a:t> Participant-Centered Research?</a:t>
            </a:r>
            <a:endParaRPr lang="en-US" sz="4000" dirty="0"/>
          </a:p>
        </p:txBody>
      </p:sp>
      <p:sp>
        <p:nvSpPr>
          <p:cNvPr id="8" name="TextBox 7"/>
          <p:cNvSpPr txBox="1"/>
          <p:nvPr/>
        </p:nvSpPr>
        <p:spPr>
          <a:xfrm>
            <a:off x="9287935" y="6460090"/>
            <a:ext cx="2624204" cy="369332"/>
          </a:xfrm>
          <a:prstGeom prst="rect">
            <a:avLst/>
          </a:prstGeom>
          <a:noFill/>
        </p:spPr>
        <p:txBody>
          <a:bodyPr wrap="square" rtlCol="0">
            <a:spAutoFit/>
          </a:bodyPr>
          <a:lstStyle/>
          <a:p>
            <a:r>
              <a:rPr lang="en-US" dirty="0">
                <a:solidFill>
                  <a:schemeClr val="tx1">
                    <a:lumMod val="75000"/>
                    <a:lumOff val="25000"/>
                  </a:schemeClr>
                </a:solidFill>
              </a:rPr>
              <a:t>@</a:t>
            </a:r>
            <a:r>
              <a:rPr lang="en-US" dirty="0" err="1">
                <a:solidFill>
                  <a:schemeClr val="tx1">
                    <a:lumMod val="75000"/>
                    <a:lumOff val="25000"/>
                  </a:schemeClr>
                </a:solidFill>
              </a:rPr>
              <a:t>CaitRyan</a:t>
            </a:r>
            <a:r>
              <a:rPr lang="en-US" dirty="0">
                <a:solidFill>
                  <a:schemeClr val="tx1">
                    <a:lumMod val="75000"/>
                    <a:lumOff val="25000"/>
                  </a:schemeClr>
                </a:solidFill>
              </a:rPr>
              <a:t> // @</a:t>
            </a:r>
            <a:r>
              <a:rPr lang="en-US" dirty="0" err="1">
                <a:solidFill>
                  <a:schemeClr val="tx1">
                    <a:lumMod val="75000"/>
                    <a:lumOff val="25000"/>
                  </a:schemeClr>
                </a:solidFill>
              </a:rPr>
              <a:t>LizaPotts</a:t>
            </a:r>
            <a:endParaRPr lang="en-US" dirty="0">
              <a:solidFill>
                <a:schemeClr val="tx1">
                  <a:lumMod val="75000"/>
                  <a:lumOff val="25000"/>
                </a:schemeClr>
              </a:solidFill>
            </a:endParaRPr>
          </a:p>
        </p:txBody>
      </p:sp>
      <p:sp>
        <p:nvSpPr>
          <p:cNvPr id="2" name="TextBox 1"/>
          <p:cNvSpPr txBox="1"/>
          <p:nvPr/>
        </p:nvSpPr>
        <p:spPr>
          <a:xfrm>
            <a:off x="937549" y="555583"/>
            <a:ext cx="8461093" cy="1200329"/>
          </a:xfrm>
          <a:prstGeom prst="rect">
            <a:avLst/>
          </a:prstGeom>
          <a:noFill/>
        </p:spPr>
        <p:txBody>
          <a:bodyPr wrap="square" rtlCol="0">
            <a:spAutoFit/>
          </a:bodyPr>
          <a:lstStyle/>
          <a:p>
            <a:r>
              <a:rPr lang="en-US" sz="7200" dirty="0" smtClean="0"/>
              <a:t>“Systematic Inquiry”</a:t>
            </a:r>
            <a:endParaRPr lang="en-US" sz="7200" dirty="0"/>
          </a:p>
        </p:txBody>
      </p:sp>
      <p:sp>
        <p:nvSpPr>
          <p:cNvPr id="3" name="TextBox 2"/>
          <p:cNvSpPr txBox="1"/>
          <p:nvPr/>
        </p:nvSpPr>
        <p:spPr>
          <a:xfrm>
            <a:off x="9709895" y="1340490"/>
            <a:ext cx="1344792" cy="461665"/>
          </a:xfrm>
          <a:prstGeom prst="rect">
            <a:avLst/>
          </a:prstGeom>
          <a:noFill/>
        </p:spPr>
        <p:txBody>
          <a:bodyPr wrap="none" rtlCol="0">
            <a:spAutoFit/>
          </a:bodyPr>
          <a:lstStyle/>
          <a:p>
            <a:r>
              <a:rPr lang="en-US" sz="2400" dirty="0" smtClean="0"/>
              <a:t>Erika Hall</a:t>
            </a:r>
            <a:endParaRPr lang="en-US" sz="2400"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3996" b="14137"/>
          <a:stretch/>
        </p:blipFill>
        <p:spPr>
          <a:xfrm>
            <a:off x="0" y="-238421"/>
            <a:ext cx="12192000" cy="6571488"/>
          </a:xfrm>
          <a:prstGeom prst="rect">
            <a:avLst/>
          </a:prstGeom>
        </p:spPr>
      </p:pic>
    </p:spTree>
    <p:extLst>
      <p:ext uri="{BB962C8B-B14F-4D97-AF65-F5344CB8AC3E}">
        <p14:creationId xmlns:p14="http://schemas.microsoft.com/office/powerpoint/2010/main" val="23917477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b="68584"/>
          <a:stretch/>
        </p:blipFill>
        <p:spPr>
          <a:xfrm>
            <a:off x="0" y="21265"/>
            <a:ext cx="12192000" cy="6305107"/>
          </a:xfrm>
          <a:prstGeom prst="rect">
            <a:avLst/>
          </a:prstGeom>
        </p:spPr>
      </p:pic>
      <p:sp>
        <p:nvSpPr>
          <p:cNvPr id="9" name="Title 2"/>
          <p:cNvSpPr>
            <a:spLocks noGrp="1"/>
          </p:cNvSpPr>
          <p:nvPr>
            <p:ph type="title"/>
          </p:nvPr>
        </p:nvSpPr>
        <p:spPr>
          <a:xfrm>
            <a:off x="263275" y="6333067"/>
            <a:ext cx="8762191" cy="585882"/>
          </a:xfrm>
        </p:spPr>
        <p:txBody>
          <a:bodyPr>
            <a:normAutofit fontScale="90000"/>
          </a:bodyPr>
          <a:lstStyle/>
          <a:p>
            <a:r>
              <a:rPr lang="en-US" sz="4000" dirty="0" smtClean="0"/>
              <a:t>There’s No Better Time To Practice UX Research</a:t>
            </a:r>
            <a:endParaRPr lang="en-US" sz="4000" dirty="0"/>
          </a:p>
        </p:txBody>
      </p:sp>
      <p:sp>
        <p:nvSpPr>
          <p:cNvPr id="10" name="TextBox 9"/>
          <p:cNvSpPr txBox="1"/>
          <p:nvPr/>
        </p:nvSpPr>
        <p:spPr>
          <a:xfrm>
            <a:off x="9287935" y="6460090"/>
            <a:ext cx="2624204" cy="369332"/>
          </a:xfrm>
          <a:prstGeom prst="rect">
            <a:avLst/>
          </a:prstGeom>
          <a:noFill/>
        </p:spPr>
        <p:txBody>
          <a:bodyPr wrap="square" rtlCol="0">
            <a:spAutoFit/>
          </a:bodyPr>
          <a:lstStyle/>
          <a:p>
            <a:r>
              <a:rPr lang="en-US" dirty="0">
                <a:solidFill>
                  <a:schemeClr val="tx1">
                    <a:lumMod val="75000"/>
                    <a:lumOff val="25000"/>
                  </a:schemeClr>
                </a:solidFill>
              </a:rPr>
              <a:t>@</a:t>
            </a:r>
            <a:r>
              <a:rPr lang="en-US" dirty="0" err="1">
                <a:solidFill>
                  <a:schemeClr val="tx1">
                    <a:lumMod val="75000"/>
                    <a:lumOff val="25000"/>
                  </a:schemeClr>
                </a:solidFill>
              </a:rPr>
              <a:t>CaitRyan</a:t>
            </a:r>
            <a:r>
              <a:rPr lang="en-US" dirty="0">
                <a:solidFill>
                  <a:schemeClr val="tx1">
                    <a:lumMod val="75000"/>
                    <a:lumOff val="25000"/>
                  </a:schemeClr>
                </a:solidFill>
              </a:rPr>
              <a:t> // @</a:t>
            </a:r>
            <a:r>
              <a:rPr lang="en-US" dirty="0" err="1">
                <a:solidFill>
                  <a:schemeClr val="tx1">
                    <a:lumMod val="75000"/>
                    <a:lumOff val="25000"/>
                  </a:schemeClr>
                </a:solidFill>
              </a:rPr>
              <a:t>LizaPotts</a:t>
            </a:r>
            <a:endParaRPr lang="en-US" dirty="0">
              <a:solidFill>
                <a:schemeClr val="tx1">
                  <a:lumMod val="75000"/>
                  <a:lumOff val="25000"/>
                </a:schemeClr>
              </a:solidFill>
            </a:endParaRPr>
          </a:p>
        </p:txBody>
      </p:sp>
    </p:spTree>
    <p:extLst>
      <p:ext uri="{BB962C8B-B14F-4D97-AF65-F5344CB8AC3E}">
        <p14:creationId xmlns:p14="http://schemas.microsoft.com/office/powerpoint/2010/main" val="18255103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6535"/>
          <a:stretch/>
        </p:blipFill>
        <p:spPr>
          <a:xfrm>
            <a:off x="0" y="-1407621"/>
            <a:ext cx="12192000" cy="7748693"/>
          </a:xfrm>
          <a:prstGeom prst="rect">
            <a:avLst/>
          </a:prstGeom>
        </p:spPr>
      </p:pic>
      <p:sp>
        <p:nvSpPr>
          <p:cNvPr id="6" name="Title 2"/>
          <p:cNvSpPr>
            <a:spLocks noGrp="1"/>
          </p:cNvSpPr>
          <p:nvPr>
            <p:ph type="title"/>
          </p:nvPr>
        </p:nvSpPr>
        <p:spPr>
          <a:xfrm>
            <a:off x="263276" y="6333067"/>
            <a:ext cx="8534400" cy="585882"/>
          </a:xfrm>
        </p:spPr>
        <p:txBody>
          <a:bodyPr>
            <a:normAutofit fontScale="90000"/>
          </a:bodyPr>
          <a:lstStyle/>
          <a:p>
            <a:r>
              <a:rPr lang="en-US" sz="4000" dirty="0" smtClean="0"/>
              <a:t>Resources Are Abundant</a:t>
            </a:r>
            <a:endParaRPr lang="en-US" sz="4000" dirty="0"/>
          </a:p>
        </p:txBody>
      </p:sp>
      <p:sp>
        <p:nvSpPr>
          <p:cNvPr id="7" name="TextBox 6"/>
          <p:cNvSpPr txBox="1"/>
          <p:nvPr/>
        </p:nvSpPr>
        <p:spPr>
          <a:xfrm>
            <a:off x="9296248" y="6460090"/>
            <a:ext cx="2624204" cy="369332"/>
          </a:xfrm>
          <a:prstGeom prst="rect">
            <a:avLst/>
          </a:prstGeom>
          <a:noFill/>
        </p:spPr>
        <p:txBody>
          <a:bodyPr wrap="square" rtlCol="0">
            <a:spAutoFit/>
          </a:bodyPr>
          <a:lstStyle/>
          <a:p>
            <a:r>
              <a:rPr lang="en-US" dirty="0">
                <a:solidFill>
                  <a:schemeClr val="tx1">
                    <a:lumMod val="75000"/>
                    <a:lumOff val="25000"/>
                  </a:schemeClr>
                </a:solidFill>
              </a:rPr>
              <a:t>@</a:t>
            </a:r>
            <a:r>
              <a:rPr lang="en-US" dirty="0" err="1">
                <a:solidFill>
                  <a:schemeClr val="tx1">
                    <a:lumMod val="75000"/>
                    <a:lumOff val="25000"/>
                  </a:schemeClr>
                </a:solidFill>
              </a:rPr>
              <a:t>CaitRyan</a:t>
            </a:r>
            <a:r>
              <a:rPr lang="en-US" dirty="0">
                <a:solidFill>
                  <a:schemeClr val="tx1">
                    <a:lumMod val="75000"/>
                    <a:lumOff val="25000"/>
                  </a:schemeClr>
                </a:solidFill>
              </a:rPr>
              <a:t> // @</a:t>
            </a:r>
            <a:r>
              <a:rPr lang="en-US" dirty="0" err="1">
                <a:solidFill>
                  <a:schemeClr val="tx1">
                    <a:lumMod val="75000"/>
                    <a:lumOff val="25000"/>
                  </a:schemeClr>
                </a:solidFill>
              </a:rPr>
              <a:t>LizaPotts</a:t>
            </a:r>
            <a:endParaRPr lang="en-US" dirty="0">
              <a:solidFill>
                <a:schemeClr val="tx1">
                  <a:lumMod val="75000"/>
                  <a:lumOff val="25000"/>
                </a:schemeClr>
              </a:solidFill>
            </a:endParaRPr>
          </a:p>
        </p:txBody>
      </p:sp>
    </p:spTree>
    <p:extLst>
      <p:ext uri="{BB962C8B-B14F-4D97-AF65-F5344CB8AC3E}">
        <p14:creationId xmlns:p14="http://schemas.microsoft.com/office/powerpoint/2010/main" val="394011873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p:cNvSpPr>
            <a:spLocks noGrp="1"/>
          </p:cNvSpPr>
          <p:nvPr>
            <p:ph type="title"/>
          </p:nvPr>
        </p:nvSpPr>
        <p:spPr>
          <a:xfrm>
            <a:off x="263276" y="6333067"/>
            <a:ext cx="8534400" cy="585882"/>
          </a:xfrm>
        </p:spPr>
        <p:txBody>
          <a:bodyPr>
            <a:normAutofit fontScale="90000"/>
          </a:bodyPr>
          <a:lstStyle/>
          <a:p>
            <a:r>
              <a:rPr lang="en-US" sz="4000" dirty="0" smtClean="0"/>
              <a:t>Rich History of Conversation</a:t>
            </a:r>
            <a:endParaRPr lang="en-US" sz="4000" dirty="0"/>
          </a:p>
        </p:txBody>
      </p:sp>
      <p:sp>
        <p:nvSpPr>
          <p:cNvPr id="9" name="TextBox 8"/>
          <p:cNvSpPr txBox="1"/>
          <p:nvPr/>
        </p:nvSpPr>
        <p:spPr>
          <a:xfrm>
            <a:off x="9287935" y="6460090"/>
            <a:ext cx="2624204" cy="369332"/>
          </a:xfrm>
          <a:prstGeom prst="rect">
            <a:avLst/>
          </a:prstGeom>
          <a:noFill/>
        </p:spPr>
        <p:txBody>
          <a:bodyPr wrap="square" rtlCol="0">
            <a:spAutoFit/>
          </a:bodyPr>
          <a:lstStyle/>
          <a:p>
            <a:r>
              <a:rPr lang="en-US" dirty="0">
                <a:solidFill>
                  <a:schemeClr val="tx1">
                    <a:lumMod val="75000"/>
                    <a:lumOff val="25000"/>
                  </a:schemeClr>
                </a:solidFill>
              </a:rPr>
              <a:t>@</a:t>
            </a:r>
            <a:r>
              <a:rPr lang="en-US" dirty="0" err="1">
                <a:solidFill>
                  <a:schemeClr val="tx1">
                    <a:lumMod val="75000"/>
                    <a:lumOff val="25000"/>
                  </a:schemeClr>
                </a:solidFill>
              </a:rPr>
              <a:t>CaitRyan</a:t>
            </a:r>
            <a:r>
              <a:rPr lang="en-US" dirty="0">
                <a:solidFill>
                  <a:schemeClr val="tx1">
                    <a:lumMod val="75000"/>
                    <a:lumOff val="25000"/>
                  </a:schemeClr>
                </a:solidFill>
              </a:rPr>
              <a:t> // @</a:t>
            </a:r>
            <a:r>
              <a:rPr lang="en-US" dirty="0" err="1">
                <a:solidFill>
                  <a:schemeClr val="tx1">
                    <a:lumMod val="75000"/>
                    <a:lumOff val="25000"/>
                  </a:schemeClr>
                </a:solidFill>
              </a:rPr>
              <a:t>LizaPotts</a:t>
            </a:r>
            <a:endParaRPr lang="en-US" dirty="0">
              <a:solidFill>
                <a:schemeClr val="tx1">
                  <a:lumMod val="75000"/>
                  <a:lumOff val="25000"/>
                </a:schemeClr>
              </a:solidFill>
            </a:endParaRP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8999" y="-9924"/>
            <a:ext cx="2603077" cy="3253846"/>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2476500" cy="3095625"/>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2564567"/>
            <a:ext cx="2454159" cy="3768499"/>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28858" y="2894903"/>
            <a:ext cx="2285484" cy="3438163"/>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76500" y="0"/>
            <a:ext cx="2441528" cy="3060048"/>
          </a:xfrm>
          <a:prstGeom prst="rect">
            <a:avLst/>
          </a:prstGeom>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20586" y="3006681"/>
            <a:ext cx="2615965" cy="3330016"/>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36551" y="2894903"/>
            <a:ext cx="2255601" cy="3453267"/>
          </a:xfrm>
          <a:prstGeom prst="rect">
            <a:avLst/>
          </a:prstGeom>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18028" y="-1854"/>
            <a:ext cx="2569302" cy="3245776"/>
          </a:xfrm>
          <a:prstGeom prst="rect">
            <a:avLst/>
          </a:prstGeom>
        </p:spPr>
      </p:pic>
      <p:pic>
        <p:nvPicPr>
          <p:cNvPr id="10" name="Picture 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715500" y="-9080"/>
            <a:ext cx="2476500" cy="3133725"/>
          </a:xfrm>
          <a:prstGeom prst="rect">
            <a:avLst/>
          </a:prstGeom>
        </p:spPr>
      </p:pic>
      <p:pic>
        <p:nvPicPr>
          <p:cNvPr id="16" name="Picture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173221" y="2898937"/>
            <a:ext cx="2790610" cy="3445197"/>
          </a:xfrm>
          <a:prstGeom prst="rect">
            <a:avLst/>
          </a:prstGeom>
        </p:spPr>
      </p:pic>
    </p:spTree>
    <p:extLst>
      <p:ext uri="{BB962C8B-B14F-4D97-AF65-F5344CB8AC3E}">
        <p14:creationId xmlns:p14="http://schemas.microsoft.com/office/powerpoint/2010/main" val="12483397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C2116~1.RYA\AppData\Local\Temp\SNAGHTML3525ca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3530" y="115999"/>
            <a:ext cx="5863356" cy="579243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2"/>
          <p:cNvSpPr>
            <a:spLocks noGrp="1"/>
          </p:cNvSpPr>
          <p:nvPr>
            <p:ph type="title"/>
          </p:nvPr>
        </p:nvSpPr>
        <p:spPr>
          <a:xfrm>
            <a:off x="263276" y="6333067"/>
            <a:ext cx="8534400" cy="585882"/>
          </a:xfrm>
        </p:spPr>
        <p:txBody>
          <a:bodyPr>
            <a:normAutofit fontScale="90000"/>
          </a:bodyPr>
          <a:lstStyle/>
          <a:p>
            <a:r>
              <a:rPr lang="en-US" sz="4000" dirty="0" smtClean="0"/>
              <a:t>So Again, Why Hasn’t Research Arrived?</a:t>
            </a:r>
            <a:endParaRPr lang="en-US" sz="4000" dirty="0"/>
          </a:p>
        </p:txBody>
      </p:sp>
      <p:sp>
        <p:nvSpPr>
          <p:cNvPr id="8" name="TextBox 7"/>
          <p:cNvSpPr txBox="1"/>
          <p:nvPr/>
        </p:nvSpPr>
        <p:spPr>
          <a:xfrm>
            <a:off x="9287935" y="6460090"/>
            <a:ext cx="2624204" cy="369332"/>
          </a:xfrm>
          <a:prstGeom prst="rect">
            <a:avLst/>
          </a:prstGeom>
          <a:noFill/>
        </p:spPr>
        <p:txBody>
          <a:bodyPr wrap="square" rtlCol="0">
            <a:spAutoFit/>
          </a:bodyPr>
          <a:lstStyle/>
          <a:p>
            <a:r>
              <a:rPr lang="en-US" dirty="0">
                <a:solidFill>
                  <a:schemeClr val="tx1">
                    <a:lumMod val="75000"/>
                    <a:lumOff val="25000"/>
                  </a:schemeClr>
                </a:solidFill>
              </a:rPr>
              <a:t>@</a:t>
            </a:r>
            <a:r>
              <a:rPr lang="en-US" dirty="0" err="1">
                <a:solidFill>
                  <a:schemeClr val="tx1">
                    <a:lumMod val="75000"/>
                    <a:lumOff val="25000"/>
                  </a:schemeClr>
                </a:solidFill>
              </a:rPr>
              <a:t>CaitRyan</a:t>
            </a:r>
            <a:r>
              <a:rPr lang="en-US" dirty="0">
                <a:solidFill>
                  <a:schemeClr val="tx1">
                    <a:lumMod val="75000"/>
                    <a:lumOff val="25000"/>
                  </a:schemeClr>
                </a:solidFill>
              </a:rPr>
              <a:t> // @</a:t>
            </a:r>
            <a:r>
              <a:rPr lang="en-US" dirty="0" err="1">
                <a:solidFill>
                  <a:schemeClr val="tx1">
                    <a:lumMod val="75000"/>
                    <a:lumOff val="25000"/>
                  </a:schemeClr>
                </a:solidFill>
              </a:rPr>
              <a:t>LizaPotts</a:t>
            </a:r>
            <a:endParaRPr lang="en-US" dirty="0">
              <a:solidFill>
                <a:schemeClr val="tx1">
                  <a:lumMod val="75000"/>
                  <a:lumOff val="25000"/>
                </a:schemeClr>
              </a:solidFill>
            </a:endParaRPr>
          </a:p>
        </p:txBody>
      </p:sp>
      <p:sp>
        <p:nvSpPr>
          <p:cNvPr id="9" name="Rectangle 8"/>
          <p:cNvSpPr/>
          <p:nvPr/>
        </p:nvSpPr>
        <p:spPr>
          <a:xfrm>
            <a:off x="8506886" y="1292700"/>
            <a:ext cx="1976695" cy="461665"/>
          </a:xfrm>
          <a:prstGeom prst="rect">
            <a:avLst/>
          </a:prstGeom>
        </p:spPr>
        <p:txBody>
          <a:bodyPr wrap="none">
            <a:spAutoFit/>
          </a:bodyPr>
          <a:lstStyle/>
          <a:p>
            <a:r>
              <a:rPr lang="en-US" sz="1200" dirty="0" smtClean="0"/>
              <a:t>From Patrick D. </a:t>
            </a:r>
            <a:r>
              <a:rPr lang="en-US" sz="1200" dirty="0" err="1" smtClean="0"/>
              <a:t>Esser</a:t>
            </a:r>
            <a:r>
              <a:rPr lang="en-US" sz="1200" dirty="0" smtClean="0"/>
              <a:t> </a:t>
            </a:r>
            <a:br>
              <a:rPr lang="en-US" sz="1200" dirty="0" smtClean="0"/>
            </a:br>
            <a:r>
              <a:rPr lang="en-US" sz="1200" dirty="0" smtClean="0"/>
              <a:t>http</a:t>
            </a:r>
            <a:r>
              <a:rPr lang="en-US" sz="1200" dirty="0"/>
              <a:t>://www.meetpatrick.de/</a:t>
            </a:r>
          </a:p>
        </p:txBody>
      </p:sp>
    </p:spTree>
    <p:extLst>
      <p:ext uri="{BB962C8B-B14F-4D97-AF65-F5344CB8AC3E}">
        <p14:creationId xmlns:p14="http://schemas.microsoft.com/office/powerpoint/2010/main" val="33101594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a:spLocks noGrp="1"/>
          </p:cNvSpPr>
          <p:nvPr>
            <p:ph type="title"/>
          </p:nvPr>
        </p:nvSpPr>
        <p:spPr>
          <a:xfrm>
            <a:off x="263276" y="6333067"/>
            <a:ext cx="8534400" cy="585882"/>
          </a:xfrm>
        </p:spPr>
        <p:txBody>
          <a:bodyPr>
            <a:normAutofit fontScale="90000"/>
          </a:bodyPr>
          <a:lstStyle/>
          <a:p>
            <a:r>
              <a:rPr lang="en-US" sz="4000" dirty="0" smtClean="0"/>
              <a:t>Fractured Terms and Methods</a:t>
            </a:r>
            <a:endParaRPr lang="en-US" sz="4000" dirty="0"/>
          </a:p>
        </p:txBody>
      </p:sp>
      <p:sp>
        <p:nvSpPr>
          <p:cNvPr id="8" name="TextBox 7"/>
          <p:cNvSpPr txBox="1"/>
          <p:nvPr/>
        </p:nvSpPr>
        <p:spPr>
          <a:xfrm>
            <a:off x="9287935" y="6460090"/>
            <a:ext cx="2624204" cy="369332"/>
          </a:xfrm>
          <a:prstGeom prst="rect">
            <a:avLst/>
          </a:prstGeom>
          <a:noFill/>
        </p:spPr>
        <p:txBody>
          <a:bodyPr wrap="square" rtlCol="0">
            <a:spAutoFit/>
          </a:bodyPr>
          <a:lstStyle/>
          <a:p>
            <a:r>
              <a:rPr lang="en-US" dirty="0">
                <a:solidFill>
                  <a:schemeClr val="tx1">
                    <a:lumMod val="75000"/>
                    <a:lumOff val="25000"/>
                  </a:schemeClr>
                </a:solidFill>
              </a:rPr>
              <a:t>@</a:t>
            </a:r>
            <a:r>
              <a:rPr lang="en-US" dirty="0" err="1">
                <a:solidFill>
                  <a:schemeClr val="tx1">
                    <a:lumMod val="75000"/>
                    <a:lumOff val="25000"/>
                  </a:schemeClr>
                </a:solidFill>
              </a:rPr>
              <a:t>CaitRyan</a:t>
            </a:r>
            <a:r>
              <a:rPr lang="en-US" dirty="0">
                <a:solidFill>
                  <a:schemeClr val="tx1">
                    <a:lumMod val="75000"/>
                    <a:lumOff val="25000"/>
                  </a:schemeClr>
                </a:solidFill>
              </a:rPr>
              <a:t> // @</a:t>
            </a:r>
            <a:r>
              <a:rPr lang="en-US" dirty="0" err="1">
                <a:solidFill>
                  <a:schemeClr val="tx1">
                    <a:lumMod val="75000"/>
                    <a:lumOff val="25000"/>
                  </a:schemeClr>
                </a:solidFill>
              </a:rPr>
              <a:t>LizaPotts</a:t>
            </a:r>
            <a:endParaRPr lang="en-US" dirty="0">
              <a:solidFill>
                <a:schemeClr val="tx1">
                  <a:lumMod val="75000"/>
                  <a:lumOff val="25000"/>
                </a:schemeClr>
              </a:solidFill>
            </a:endParaRPr>
          </a:p>
        </p:txBody>
      </p:sp>
      <p:pic>
        <p:nvPicPr>
          <p:cNvPr id="7" name="Picture 6"/>
          <p:cNvPicPr>
            <a:picLocks noChangeAspect="1"/>
          </p:cNvPicPr>
          <p:nvPr/>
        </p:nvPicPr>
        <p:blipFill>
          <a:blip r:embed="rId3"/>
          <a:stretch>
            <a:fillRect/>
          </a:stretch>
        </p:blipFill>
        <p:spPr>
          <a:xfrm>
            <a:off x="0" y="-1"/>
            <a:ext cx="14347478" cy="6333067"/>
          </a:xfrm>
          <a:prstGeom prst="rect">
            <a:avLst/>
          </a:prstGeom>
        </p:spPr>
      </p:pic>
    </p:spTree>
    <p:extLst>
      <p:ext uri="{BB962C8B-B14F-4D97-AF65-F5344CB8AC3E}">
        <p14:creationId xmlns:p14="http://schemas.microsoft.com/office/powerpoint/2010/main" val="6304496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719745" y="5827957"/>
            <a:ext cx="9144000" cy="246221"/>
          </a:xfrm>
          <a:prstGeom prst="rect">
            <a:avLst/>
          </a:prstGeom>
          <a:noFill/>
        </p:spPr>
        <p:txBody>
          <a:bodyPr wrap="square" rtlCol="0">
            <a:spAutoFit/>
          </a:bodyPr>
          <a:lstStyle/>
          <a:p>
            <a:pPr algn="ctr"/>
            <a:r>
              <a:rPr lang="en-US" sz="1000" dirty="0" smtClean="0">
                <a:solidFill>
                  <a:schemeClr val="bg1"/>
                </a:solidFill>
              </a:rPr>
              <a:t>From Tomer Sharon’s </a:t>
            </a:r>
            <a:r>
              <a:rPr lang="en-US" sz="1000" i="1" dirty="0" smtClean="0">
                <a:solidFill>
                  <a:schemeClr val="bg1"/>
                </a:solidFill>
              </a:rPr>
              <a:t>It’s Our Research </a:t>
            </a:r>
            <a:r>
              <a:rPr lang="en-US" sz="1000" dirty="0" smtClean="0">
                <a:solidFill>
                  <a:schemeClr val="bg1"/>
                </a:solidFill>
              </a:rPr>
              <a:t>2012</a:t>
            </a:r>
            <a:endParaRPr lang="en-US" sz="1000" dirty="0">
              <a:solidFill>
                <a:schemeClr val="bg1"/>
              </a:solidFill>
            </a:endParaRPr>
          </a:p>
        </p:txBody>
      </p:sp>
      <p:sp>
        <p:nvSpPr>
          <p:cNvPr id="9" name="Title 2"/>
          <p:cNvSpPr txBox="1">
            <a:spLocks/>
          </p:cNvSpPr>
          <p:nvPr/>
        </p:nvSpPr>
        <p:spPr>
          <a:xfrm>
            <a:off x="263276" y="6375599"/>
            <a:ext cx="8534400" cy="585882"/>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4000" dirty="0" smtClean="0"/>
              <a:t>The Lean Startup</a:t>
            </a:r>
            <a:endParaRPr lang="en-US" sz="4000" dirty="0"/>
          </a:p>
        </p:txBody>
      </p:sp>
      <p:sp>
        <p:nvSpPr>
          <p:cNvPr id="11" name="TextBox 10"/>
          <p:cNvSpPr txBox="1"/>
          <p:nvPr/>
        </p:nvSpPr>
        <p:spPr>
          <a:xfrm>
            <a:off x="9287935" y="6460090"/>
            <a:ext cx="2624204" cy="369332"/>
          </a:xfrm>
          <a:prstGeom prst="rect">
            <a:avLst/>
          </a:prstGeom>
          <a:noFill/>
        </p:spPr>
        <p:txBody>
          <a:bodyPr wrap="square" rtlCol="0">
            <a:spAutoFit/>
          </a:bodyPr>
          <a:lstStyle/>
          <a:p>
            <a:r>
              <a:rPr lang="en-US" dirty="0">
                <a:solidFill>
                  <a:schemeClr val="tx1">
                    <a:lumMod val="75000"/>
                    <a:lumOff val="25000"/>
                  </a:schemeClr>
                </a:solidFill>
              </a:rPr>
              <a:t>@</a:t>
            </a:r>
            <a:r>
              <a:rPr lang="en-US" dirty="0" err="1">
                <a:solidFill>
                  <a:schemeClr val="tx1">
                    <a:lumMod val="75000"/>
                    <a:lumOff val="25000"/>
                  </a:schemeClr>
                </a:solidFill>
              </a:rPr>
              <a:t>CaitRyan</a:t>
            </a:r>
            <a:r>
              <a:rPr lang="en-US" dirty="0">
                <a:solidFill>
                  <a:schemeClr val="tx1">
                    <a:lumMod val="75000"/>
                    <a:lumOff val="25000"/>
                  </a:schemeClr>
                </a:solidFill>
              </a:rPr>
              <a:t> // @</a:t>
            </a:r>
            <a:r>
              <a:rPr lang="en-US" dirty="0" err="1">
                <a:solidFill>
                  <a:schemeClr val="tx1">
                    <a:lumMod val="75000"/>
                    <a:lumOff val="25000"/>
                  </a:schemeClr>
                </a:solidFill>
              </a:rPr>
              <a:t>LizaPotts</a:t>
            </a:r>
            <a:endParaRPr lang="en-US" dirty="0">
              <a:solidFill>
                <a:schemeClr val="tx1">
                  <a:lumMod val="75000"/>
                  <a:lumOff val="25000"/>
                </a:schemeClr>
              </a:solidFill>
            </a:endParaRPr>
          </a:p>
        </p:txBody>
      </p:sp>
      <p:sp>
        <p:nvSpPr>
          <p:cNvPr id="6" name="TextBox 5"/>
          <p:cNvSpPr txBox="1"/>
          <p:nvPr/>
        </p:nvSpPr>
        <p:spPr>
          <a:xfrm>
            <a:off x="2060294" y="2592729"/>
            <a:ext cx="5798916" cy="369332"/>
          </a:xfrm>
          <a:prstGeom prst="rect">
            <a:avLst/>
          </a:prstGeom>
          <a:noFill/>
        </p:spPr>
        <p:txBody>
          <a:bodyPr wrap="square" rtlCol="0">
            <a:spAutoFit/>
          </a:bodyPr>
          <a:lstStyle/>
          <a:p>
            <a:r>
              <a:rPr lang="en-US" dirty="0" smtClean="0"/>
              <a:t>Picture representing validated learning</a:t>
            </a:r>
            <a:endParaRPr lang="en-US" dirty="0"/>
          </a:p>
        </p:txBody>
      </p:sp>
      <p:pic>
        <p:nvPicPr>
          <p:cNvPr id="7" name="Picture 6"/>
          <p:cNvPicPr>
            <a:picLocks noChangeAspect="1"/>
          </p:cNvPicPr>
          <p:nvPr/>
        </p:nvPicPr>
        <p:blipFill>
          <a:blip r:embed="rId3"/>
          <a:stretch>
            <a:fillRect/>
          </a:stretch>
        </p:blipFill>
        <p:spPr>
          <a:xfrm>
            <a:off x="0" y="-106330"/>
            <a:ext cx="12192000" cy="6443819"/>
          </a:xfrm>
          <a:prstGeom prst="rect">
            <a:avLst/>
          </a:prstGeom>
        </p:spPr>
      </p:pic>
      <p:sp>
        <p:nvSpPr>
          <p:cNvPr id="12" name="TextBox 11"/>
          <p:cNvSpPr txBox="1"/>
          <p:nvPr/>
        </p:nvSpPr>
        <p:spPr>
          <a:xfrm>
            <a:off x="6733235" y="5973788"/>
            <a:ext cx="4794637" cy="276999"/>
          </a:xfrm>
          <a:prstGeom prst="rect">
            <a:avLst/>
          </a:prstGeom>
          <a:noFill/>
        </p:spPr>
        <p:txBody>
          <a:bodyPr wrap="square" rtlCol="0">
            <a:spAutoFit/>
          </a:bodyPr>
          <a:lstStyle/>
          <a:p>
            <a:r>
              <a:rPr lang="en-US" sz="1200" dirty="0" smtClean="0">
                <a:solidFill>
                  <a:schemeClr val="bg1"/>
                </a:solidFill>
              </a:rPr>
              <a:t>Eric </a:t>
            </a:r>
            <a:r>
              <a:rPr lang="en-US" sz="1200" dirty="0" err="1" smtClean="0">
                <a:solidFill>
                  <a:schemeClr val="bg1"/>
                </a:solidFill>
              </a:rPr>
              <a:t>Ries</a:t>
            </a:r>
            <a:r>
              <a:rPr lang="en-US" sz="1200" dirty="0" smtClean="0">
                <a:solidFill>
                  <a:schemeClr val="bg1"/>
                </a:solidFill>
              </a:rPr>
              <a:t> from www.leanstartup.com</a:t>
            </a:r>
            <a:endParaRPr lang="en-US" sz="1200" dirty="0">
              <a:solidFill>
                <a:schemeClr val="bg1"/>
              </a:solidFill>
            </a:endParaRPr>
          </a:p>
        </p:txBody>
      </p:sp>
    </p:spTree>
    <p:extLst>
      <p:ext uri="{BB962C8B-B14F-4D97-AF65-F5344CB8AC3E}">
        <p14:creationId xmlns:p14="http://schemas.microsoft.com/office/powerpoint/2010/main" val="563125816"/>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5731</TotalTime>
  <Words>2636</Words>
  <Application>Microsoft Office PowerPoint</Application>
  <PresentationFormat>Widescreen</PresentationFormat>
  <Paragraphs>196</Paragraphs>
  <Slides>15</Slides>
  <Notes>15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ＭＳ Ｐゴシック</vt:lpstr>
      <vt:lpstr>Calibri</vt:lpstr>
      <vt:lpstr>Calibri Light</vt:lpstr>
      <vt:lpstr>Helvetica</vt:lpstr>
      <vt:lpstr>Wingdings 3</vt:lpstr>
      <vt:lpstr>Retrospect</vt:lpstr>
      <vt:lpstr>Leading Participant-Centered Research:</vt:lpstr>
      <vt:lpstr>Why Hasn’t Participant-Centered Research Arrived?</vt:lpstr>
      <vt:lpstr>But First, What Is Participant-Centered Research?</vt:lpstr>
      <vt:lpstr>There’s No Better Time To Practice UX Research</vt:lpstr>
      <vt:lpstr>Resources Are Abundant</vt:lpstr>
      <vt:lpstr>Rich History of Conversation</vt:lpstr>
      <vt:lpstr>So Again, Why Hasn’t Research Arrived?</vt:lpstr>
      <vt:lpstr>Fractured Terms and Methods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Leading Participant-Centered Research:  An Argument for Taking a More Strategic Role as User Experience Architects</dc:title>
  <dc:creator>cal</dc:creator>
  <cp:lastModifiedBy>Ryan, Cait</cp:lastModifiedBy>
  <cp:revision>73</cp:revision>
  <dcterms:created xsi:type="dcterms:W3CDTF">2015-06-09T20:43:07Z</dcterms:created>
  <dcterms:modified xsi:type="dcterms:W3CDTF">2015-07-17T08:30:47Z</dcterms:modified>
</cp:coreProperties>
</file>